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Open Sans" panose="020B0606030504020204" pitchFamily="34" charset="0"/>
      <p:regular r:id="rId12"/>
    </p:embeddedFont>
    <p:embeddedFont>
      <p:font typeface="Open Sans Bold" panose="020B0604020202020204" charset="0"/>
      <p:regular r:id="rId13"/>
    </p:embeddedFont>
    <p:embeddedFont>
      <p:font typeface="Pattanakarn" panose="020B0604020202020204" charset="-34"/>
      <p:regular r:id="rId14"/>
    </p:embeddedFont>
    <p:embeddedFont>
      <p:font typeface="Pattanakarn Bold" panose="020B0604020202020204" charset="-34"/>
      <p:regular r:id="rId15"/>
    </p:embeddedFont>
    <p:embeddedFont>
      <p:font typeface="Pattanakarn Bold Italics" panose="020B0604020202020204" charset="-34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12" Type="http://schemas.openxmlformats.org/officeDocument/2006/relationships/image" Target="../media/image8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7.png"/><Relationship Id="rId5" Type="http://schemas.openxmlformats.org/officeDocument/2006/relationships/image" Target="../media/image14.png"/><Relationship Id="rId10" Type="http://schemas.openxmlformats.org/officeDocument/2006/relationships/image" Target="../media/image6.sv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openxmlformats.org/officeDocument/2006/relationships/image" Target="../media/image22.sv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0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7.pn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2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22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9.png"/><Relationship Id="rId4" Type="http://schemas.openxmlformats.org/officeDocument/2006/relationships/image" Target="../media/image16.pn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5.png"/><Relationship Id="rId4" Type="http://schemas.openxmlformats.org/officeDocument/2006/relationships/image" Target="../media/image16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9215" y="0"/>
            <a:ext cx="18327215" cy="10287000"/>
            <a:chOff x="0" y="0"/>
            <a:chExt cx="4826921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26921" cy="2709333"/>
            </a:xfrm>
            <a:custGeom>
              <a:avLst/>
              <a:gdLst/>
              <a:ahLst/>
              <a:cxnLst/>
              <a:rect l="l" t="t" r="r" b="b"/>
              <a:pathLst>
                <a:path w="4826921" h="2709333">
                  <a:moveTo>
                    <a:pt x="0" y="0"/>
                  </a:moveTo>
                  <a:lnTo>
                    <a:pt x="4826921" y="0"/>
                  </a:lnTo>
                  <a:lnTo>
                    <a:pt x="4826921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25AD">
                    <a:alpha val="46000"/>
                  </a:srgbClr>
                </a:gs>
                <a:gs pos="50000">
                  <a:srgbClr val="050442">
                    <a:alpha val="46000"/>
                  </a:srgbClr>
                </a:gs>
                <a:gs pos="100000">
                  <a:srgbClr val="691265">
                    <a:alpha val="4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26921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26413" y="-107196"/>
            <a:ext cx="9376759" cy="10394196"/>
          </a:xfrm>
          <a:custGeom>
            <a:avLst/>
            <a:gdLst/>
            <a:ahLst/>
            <a:cxnLst/>
            <a:rect l="l" t="t" r="r" b="b"/>
            <a:pathLst>
              <a:path w="9376759" h="10394196">
                <a:moveTo>
                  <a:pt x="0" y="0"/>
                </a:moveTo>
                <a:lnTo>
                  <a:pt x="9376758" y="0"/>
                </a:lnTo>
                <a:lnTo>
                  <a:pt x="9376758" y="10394196"/>
                </a:lnTo>
                <a:lnTo>
                  <a:pt x="0" y="10394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</a:blip>
            <a:stretch>
              <a:fillRect t="-10213" b="-1021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124392" y="0"/>
            <a:ext cx="9376759" cy="10394196"/>
          </a:xfrm>
          <a:custGeom>
            <a:avLst/>
            <a:gdLst/>
            <a:ahLst/>
            <a:cxnLst/>
            <a:rect l="l" t="t" r="r" b="b"/>
            <a:pathLst>
              <a:path w="9376759" h="10394196">
                <a:moveTo>
                  <a:pt x="0" y="0"/>
                </a:moveTo>
                <a:lnTo>
                  <a:pt x="9376759" y="0"/>
                </a:lnTo>
                <a:lnTo>
                  <a:pt x="9376759" y="10394196"/>
                </a:lnTo>
                <a:lnTo>
                  <a:pt x="0" y="10394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</a:blip>
            <a:stretch>
              <a:fillRect t="-10213" b="-10213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380112" y="1028700"/>
            <a:ext cx="13527776" cy="7944494"/>
          </a:xfrm>
          <a:custGeom>
            <a:avLst/>
            <a:gdLst/>
            <a:ahLst/>
            <a:cxnLst/>
            <a:rect l="l" t="t" r="r" b="b"/>
            <a:pathLst>
              <a:path w="13527776" h="7944494">
                <a:moveTo>
                  <a:pt x="0" y="0"/>
                </a:moveTo>
                <a:lnTo>
                  <a:pt x="13527776" y="0"/>
                </a:lnTo>
                <a:lnTo>
                  <a:pt x="13527776" y="7944494"/>
                </a:lnTo>
                <a:lnTo>
                  <a:pt x="0" y="79444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989485" y="-1025142"/>
            <a:ext cx="4036370" cy="4107684"/>
          </a:xfrm>
          <a:custGeom>
            <a:avLst/>
            <a:gdLst/>
            <a:ahLst/>
            <a:cxnLst/>
            <a:rect l="l" t="t" r="r" b="b"/>
            <a:pathLst>
              <a:path w="4036370" h="4107684">
                <a:moveTo>
                  <a:pt x="0" y="0"/>
                </a:moveTo>
                <a:lnTo>
                  <a:pt x="4036370" y="0"/>
                </a:lnTo>
                <a:lnTo>
                  <a:pt x="4036370" y="4107684"/>
                </a:lnTo>
                <a:lnTo>
                  <a:pt x="0" y="41076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3163516" y="7697882"/>
            <a:ext cx="7315200" cy="917725"/>
          </a:xfrm>
          <a:custGeom>
            <a:avLst/>
            <a:gdLst/>
            <a:ahLst/>
            <a:cxnLst/>
            <a:rect l="l" t="t" r="r" b="b"/>
            <a:pathLst>
              <a:path w="7315200" h="917725">
                <a:moveTo>
                  <a:pt x="7315200" y="0"/>
                </a:moveTo>
                <a:lnTo>
                  <a:pt x="0" y="0"/>
                </a:lnTo>
                <a:lnTo>
                  <a:pt x="0" y="917726"/>
                </a:lnTo>
                <a:lnTo>
                  <a:pt x="7315200" y="917726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630238" y="7840436"/>
            <a:ext cx="4036370" cy="4107684"/>
          </a:xfrm>
          <a:custGeom>
            <a:avLst/>
            <a:gdLst/>
            <a:ahLst/>
            <a:cxnLst/>
            <a:rect l="l" t="t" r="r" b="b"/>
            <a:pathLst>
              <a:path w="4036370" h="4107684">
                <a:moveTo>
                  <a:pt x="0" y="0"/>
                </a:moveTo>
                <a:lnTo>
                  <a:pt x="4036370" y="0"/>
                </a:lnTo>
                <a:lnTo>
                  <a:pt x="4036370" y="4107683"/>
                </a:lnTo>
                <a:lnTo>
                  <a:pt x="0" y="41076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5400000">
            <a:off x="-882209" y="7347391"/>
            <a:ext cx="3412338" cy="409481"/>
          </a:xfrm>
          <a:custGeom>
            <a:avLst/>
            <a:gdLst/>
            <a:ahLst/>
            <a:cxnLst/>
            <a:rect l="l" t="t" r="r" b="b"/>
            <a:pathLst>
              <a:path w="3412338" h="409481">
                <a:moveTo>
                  <a:pt x="0" y="0"/>
                </a:moveTo>
                <a:lnTo>
                  <a:pt x="3412338" y="0"/>
                </a:lnTo>
                <a:lnTo>
                  <a:pt x="3412338" y="409480"/>
                </a:lnTo>
                <a:lnTo>
                  <a:pt x="0" y="4094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2813177">
            <a:off x="13515073" y="431491"/>
            <a:ext cx="4230330" cy="4598185"/>
          </a:xfrm>
          <a:custGeom>
            <a:avLst/>
            <a:gdLst/>
            <a:ahLst/>
            <a:cxnLst/>
            <a:rect l="l" t="t" r="r" b="b"/>
            <a:pathLst>
              <a:path w="4230330" h="4598185">
                <a:moveTo>
                  <a:pt x="0" y="0"/>
                </a:moveTo>
                <a:lnTo>
                  <a:pt x="4230330" y="0"/>
                </a:lnTo>
                <a:lnTo>
                  <a:pt x="4230330" y="4598185"/>
                </a:lnTo>
                <a:lnTo>
                  <a:pt x="0" y="459818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803124" y="4181523"/>
            <a:ext cx="8602234" cy="728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FBFBFB"/>
                </a:solidFill>
                <a:latin typeface="Pattanakarn"/>
                <a:ea typeface="Pattanakarn"/>
                <a:cs typeface="Pattanakarn"/>
                <a:sym typeface="Pattanakarn"/>
              </a:rPr>
              <a:t>Spam Filter using Naive Bayes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5477662"/>
            <a:ext cx="982458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FBFBFB"/>
                </a:solidFill>
                <a:latin typeface="Pattanakarn Bold"/>
                <a:ea typeface="Pattanakarn Bold"/>
                <a:cs typeface="Pattanakarn Bold"/>
                <a:sym typeface="Pattanakarn Bold"/>
              </a:rPr>
              <a:t>Final project by: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046885" y="6221280"/>
            <a:ext cx="9824587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FBFBFB"/>
                </a:solidFill>
                <a:latin typeface="Pattanakarn Bold"/>
                <a:ea typeface="Pattanakarn Bold"/>
                <a:cs typeface="Pattanakarn Bold"/>
                <a:sym typeface="Pattanakarn Bold"/>
              </a:rPr>
              <a:t>Shakirkhozha Ilyas 22B030463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9215" y="0"/>
            <a:ext cx="18327215" cy="10287000"/>
            <a:chOff x="0" y="0"/>
            <a:chExt cx="4826921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26921" cy="2709333"/>
            </a:xfrm>
            <a:custGeom>
              <a:avLst/>
              <a:gdLst/>
              <a:ahLst/>
              <a:cxnLst/>
              <a:rect l="l" t="t" r="r" b="b"/>
              <a:pathLst>
                <a:path w="4826921" h="2709333">
                  <a:moveTo>
                    <a:pt x="0" y="0"/>
                  </a:moveTo>
                  <a:lnTo>
                    <a:pt x="4826921" y="0"/>
                  </a:lnTo>
                  <a:lnTo>
                    <a:pt x="4826921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25AD">
                    <a:alpha val="67000"/>
                  </a:srgbClr>
                </a:gs>
                <a:gs pos="50000">
                  <a:srgbClr val="050442">
                    <a:alpha val="67000"/>
                  </a:srgbClr>
                </a:gs>
                <a:gs pos="100000">
                  <a:srgbClr val="691265">
                    <a:alpha val="67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26921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52366" y="0"/>
            <a:ext cx="9376759" cy="10394196"/>
          </a:xfrm>
          <a:custGeom>
            <a:avLst/>
            <a:gdLst/>
            <a:ahLst/>
            <a:cxnLst/>
            <a:rect l="l" t="t" r="r" b="b"/>
            <a:pathLst>
              <a:path w="9376759" h="10394196">
                <a:moveTo>
                  <a:pt x="0" y="0"/>
                </a:moveTo>
                <a:lnTo>
                  <a:pt x="9376758" y="0"/>
                </a:lnTo>
                <a:lnTo>
                  <a:pt x="9376758" y="10394196"/>
                </a:lnTo>
                <a:lnTo>
                  <a:pt x="0" y="10394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</a:blip>
            <a:stretch>
              <a:fillRect t="-10213" b="-1021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124392" y="0"/>
            <a:ext cx="9376759" cy="10394196"/>
          </a:xfrm>
          <a:custGeom>
            <a:avLst/>
            <a:gdLst/>
            <a:ahLst/>
            <a:cxnLst/>
            <a:rect l="l" t="t" r="r" b="b"/>
            <a:pathLst>
              <a:path w="9376759" h="10394196">
                <a:moveTo>
                  <a:pt x="0" y="0"/>
                </a:moveTo>
                <a:lnTo>
                  <a:pt x="9376759" y="0"/>
                </a:lnTo>
                <a:lnTo>
                  <a:pt x="9376759" y="10394196"/>
                </a:lnTo>
                <a:lnTo>
                  <a:pt x="0" y="10394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</a:blip>
            <a:stretch>
              <a:fillRect t="-10213" b="-10213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427670" y="1028700"/>
            <a:ext cx="11432660" cy="6714089"/>
          </a:xfrm>
          <a:custGeom>
            <a:avLst/>
            <a:gdLst/>
            <a:ahLst/>
            <a:cxnLst/>
            <a:rect l="l" t="t" r="r" b="b"/>
            <a:pathLst>
              <a:path w="11432660" h="6714089">
                <a:moveTo>
                  <a:pt x="0" y="0"/>
                </a:moveTo>
                <a:lnTo>
                  <a:pt x="11432660" y="0"/>
                </a:lnTo>
                <a:lnTo>
                  <a:pt x="11432660" y="6714089"/>
                </a:lnTo>
                <a:lnTo>
                  <a:pt x="0" y="6714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212099" y="4125849"/>
            <a:ext cx="9824587" cy="1825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21"/>
              </a:lnSpc>
            </a:pPr>
            <a:r>
              <a:rPr lang="en-US" sz="10658" b="1">
                <a:solidFill>
                  <a:srgbClr val="FBFBFB"/>
                </a:solidFill>
                <a:latin typeface="Pattanakarn Bold"/>
                <a:ea typeface="Pattanakarn Bold"/>
                <a:cs typeface="Pattanakarn Bold"/>
                <a:sym typeface="Pattanakarn Bold"/>
              </a:rPr>
              <a:t>Thank You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496029" y="8798317"/>
            <a:ext cx="1274721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-</a:t>
            </a:r>
          </a:p>
        </p:txBody>
      </p:sp>
      <p:sp>
        <p:nvSpPr>
          <p:cNvPr id="19" name="Freeform 19"/>
          <p:cNvSpPr/>
          <p:nvPr/>
        </p:nvSpPr>
        <p:spPr>
          <a:xfrm>
            <a:off x="-1721096" y="1028700"/>
            <a:ext cx="4036370" cy="4107684"/>
          </a:xfrm>
          <a:custGeom>
            <a:avLst/>
            <a:gdLst/>
            <a:ahLst/>
            <a:cxnLst/>
            <a:rect l="l" t="t" r="r" b="b"/>
            <a:pathLst>
              <a:path w="4036370" h="4107684">
                <a:moveTo>
                  <a:pt x="0" y="0"/>
                </a:moveTo>
                <a:lnTo>
                  <a:pt x="4036369" y="0"/>
                </a:lnTo>
                <a:lnTo>
                  <a:pt x="4036369" y="4107684"/>
                </a:lnTo>
                <a:lnTo>
                  <a:pt x="0" y="41076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269815" y="3897759"/>
            <a:ext cx="4036370" cy="4107684"/>
          </a:xfrm>
          <a:custGeom>
            <a:avLst/>
            <a:gdLst/>
            <a:ahLst/>
            <a:cxnLst/>
            <a:rect l="l" t="t" r="r" b="b"/>
            <a:pathLst>
              <a:path w="4036370" h="4107684">
                <a:moveTo>
                  <a:pt x="0" y="0"/>
                </a:moveTo>
                <a:lnTo>
                  <a:pt x="4036370" y="0"/>
                </a:lnTo>
                <a:lnTo>
                  <a:pt x="4036370" y="4107684"/>
                </a:lnTo>
                <a:lnTo>
                  <a:pt x="0" y="41076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-568128" y="3612755"/>
            <a:ext cx="4780227" cy="5906746"/>
          </a:xfrm>
          <a:custGeom>
            <a:avLst/>
            <a:gdLst/>
            <a:ahLst/>
            <a:cxnLst/>
            <a:rect l="l" t="t" r="r" b="b"/>
            <a:pathLst>
              <a:path w="4780227" h="5906746">
                <a:moveTo>
                  <a:pt x="0" y="0"/>
                </a:moveTo>
                <a:lnTo>
                  <a:pt x="4780227" y="0"/>
                </a:lnTo>
                <a:lnTo>
                  <a:pt x="4780227" y="5906745"/>
                </a:lnTo>
                <a:lnTo>
                  <a:pt x="0" y="59067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4931"/>
            </a:stretch>
          </a:blipFill>
        </p:spPr>
        <p:txBody>
          <a:bodyPr/>
          <a:lstStyle/>
          <a:p>
            <a:endParaRPr lang="ru-RU" dirty="0"/>
          </a:p>
        </p:txBody>
      </p:sp>
      <p:sp>
        <p:nvSpPr>
          <p:cNvPr id="22" name="Freeform 22"/>
          <p:cNvSpPr/>
          <p:nvPr/>
        </p:nvSpPr>
        <p:spPr>
          <a:xfrm>
            <a:off x="13141967" y="-763246"/>
            <a:ext cx="4780227" cy="5906746"/>
          </a:xfrm>
          <a:custGeom>
            <a:avLst/>
            <a:gdLst/>
            <a:ahLst/>
            <a:cxnLst/>
            <a:rect l="l" t="t" r="r" b="b"/>
            <a:pathLst>
              <a:path w="4780227" h="5906746">
                <a:moveTo>
                  <a:pt x="0" y="0"/>
                </a:moveTo>
                <a:lnTo>
                  <a:pt x="4780227" y="0"/>
                </a:lnTo>
                <a:lnTo>
                  <a:pt x="4780227" y="5906746"/>
                </a:lnTo>
                <a:lnTo>
                  <a:pt x="0" y="59067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4931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9215" y="0"/>
            <a:ext cx="18327215" cy="10287000"/>
            <a:chOff x="0" y="0"/>
            <a:chExt cx="4826921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26921" cy="2709333"/>
            </a:xfrm>
            <a:custGeom>
              <a:avLst/>
              <a:gdLst/>
              <a:ahLst/>
              <a:cxnLst/>
              <a:rect l="l" t="t" r="r" b="b"/>
              <a:pathLst>
                <a:path w="4826921" h="2709333">
                  <a:moveTo>
                    <a:pt x="0" y="0"/>
                  </a:moveTo>
                  <a:lnTo>
                    <a:pt x="4826921" y="0"/>
                  </a:lnTo>
                  <a:lnTo>
                    <a:pt x="4826921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25AD">
                    <a:alpha val="67000"/>
                  </a:srgbClr>
                </a:gs>
                <a:gs pos="50000">
                  <a:srgbClr val="050442">
                    <a:alpha val="67000"/>
                  </a:srgbClr>
                </a:gs>
                <a:gs pos="100000">
                  <a:srgbClr val="691265">
                    <a:alpha val="67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26921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897886" y="9735817"/>
            <a:ext cx="4780227" cy="6198025"/>
          </a:xfrm>
          <a:custGeom>
            <a:avLst/>
            <a:gdLst/>
            <a:ahLst/>
            <a:cxnLst/>
            <a:rect l="l" t="t" r="r" b="b"/>
            <a:pathLst>
              <a:path w="4780227" h="6198025">
                <a:moveTo>
                  <a:pt x="0" y="0"/>
                </a:moveTo>
                <a:lnTo>
                  <a:pt x="4780228" y="0"/>
                </a:lnTo>
                <a:lnTo>
                  <a:pt x="4780228" y="6198026"/>
                </a:lnTo>
                <a:lnTo>
                  <a:pt x="0" y="61980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26413" y="-107196"/>
            <a:ext cx="9376759" cy="10394196"/>
          </a:xfrm>
          <a:custGeom>
            <a:avLst/>
            <a:gdLst/>
            <a:ahLst/>
            <a:cxnLst/>
            <a:rect l="l" t="t" r="r" b="b"/>
            <a:pathLst>
              <a:path w="9376759" h="10394196">
                <a:moveTo>
                  <a:pt x="0" y="0"/>
                </a:moveTo>
                <a:lnTo>
                  <a:pt x="9376758" y="0"/>
                </a:lnTo>
                <a:lnTo>
                  <a:pt x="9376758" y="10394196"/>
                </a:lnTo>
                <a:lnTo>
                  <a:pt x="0" y="103941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</a:blip>
            <a:stretch>
              <a:fillRect t="-10213" b="-10213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250345" y="-107196"/>
            <a:ext cx="9376759" cy="10394196"/>
          </a:xfrm>
          <a:custGeom>
            <a:avLst/>
            <a:gdLst/>
            <a:ahLst/>
            <a:cxnLst/>
            <a:rect l="l" t="t" r="r" b="b"/>
            <a:pathLst>
              <a:path w="9376759" h="10394196">
                <a:moveTo>
                  <a:pt x="0" y="0"/>
                </a:moveTo>
                <a:lnTo>
                  <a:pt x="9376759" y="0"/>
                </a:lnTo>
                <a:lnTo>
                  <a:pt x="9376759" y="10394196"/>
                </a:lnTo>
                <a:lnTo>
                  <a:pt x="0" y="103941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</a:blip>
            <a:stretch>
              <a:fillRect t="-10213" b="-10213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144663" y="1648008"/>
            <a:ext cx="8971762" cy="6883788"/>
          </a:xfrm>
          <a:custGeom>
            <a:avLst/>
            <a:gdLst/>
            <a:ahLst/>
            <a:cxnLst/>
            <a:rect l="l" t="t" r="r" b="b"/>
            <a:pathLst>
              <a:path w="8971762" h="6883788">
                <a:moveTo>
                  <a:pt x="0" y="0"/>
                </a:moveTo>
                <a:lnTo>
                  <a:pt x="8971762" y="0"/>
                </a:lnTo>
                <a:lnTo>
                  <a:pt x="8971762" y="6883788"/>
                </a:lnTo>
                <a:lnTo>
                  <a:pt x="0" y="68837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250345" y="2439504"/>
            <a:ext cx="3570655" cy="56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3"/>
              </a:lnSpc>
            </a:pPr>
            <a:r>
              <a:rPr lang="en-US" sz="3799" b="1">
                <a:solidFill>
                  <a:srgbClr val="FBFBF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Bullet points: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24392" y="3272028"/>
            <a:ext cx="5906705" cy="3853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3924" lvl="1" indent="-401962" algn="just">
              <a:lnSpc>
                <a:spcPts val="4393"/>
              </a:lnSpc>
              <a:buFont typeface="Arial"/>
              <a:buChar char="•"/>
            </a:pPr>
            <a:r>
              <a:rPr lang="en-US" sz="3723">
                <a:solidFill>
                  <a:srgbClr val="FBFBFB"/>
                </a:solidFill>
                <a:latin typeface="Open Sans"/>
                <a:ea typeface="Open Sans"/>
                <a:cs typeface="Open Sans"/>
                <a:sym typeface="Open Sans"/>
              </a:rPr>
              <a:t>SMS messages can be spam or ham</a:t>
            </a:r>
          </a:p>
          <a:p>
            <a:pPr marL="803924" lvl="1" indent="-401962" algn="just">
              <a:lnSpc>
                <a:spcPts val="4393"/>
              </a:lnSpc>
              <a:buFont typeface="Arial"/>
              <a:buChar char="•"/>
            </a:pPr>
            <a:r>
              <a:rPr lang="en-US" sz="3723">
                <a:solidFill>
                  <a:srgbClr val="FBFBFB"/>
                </a:solidFill>
                <a:latin typeface="Open Sans"/>
                <a:ea typeface="Open Sans"/>
                <a:cs typeface="Open Sans"/>
                <a:sym typeface="Open Sans"/>
              </a:rPr>
              <a:t>Manual filtering is inefficient</a:t>
            </a:r>
          </a:p>
          <a:p>
            <a:pPr marL="803924" lvl="1" indent="-401962" algn="just">
              <a:lnSpc>
                <a:spcPts val="4393"/>
              </a:lnSpc>
              <a:buFont typeface="Arial"/>
              <a:buChar char="•"/>
            </a:pPr>
            <a:r>
              <a:rPr lang="en-US" sz="3723">
                <a:solidFill>
                  <a:srgbClr val="FBFBFB"/>
                </a:solidFill>
                <a:latin typeface="Open Sans"/>
                <a:ea typeface="Open Sans"/>
                <a:cs typeface="Open Sans"/>
                <a:sym typeface="Open Sans"/>
              </a:rPr>
              <a:t>Goal: automatic text classification</a:t>
            </a:r>
          </a:p>
          <a:p>
            <a:pPr algn="just">
              <a:lnSpc>
                <a:spcPts val="4393"/>
              </a:lnSpc>
            </a:pPr>
            <a:endParaRPr lang="en-US" sz="3723">
              <a:solidFill>
                <a:srgbClr val="FBFBF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3275501" y="588633"/>
            <a:ext cx="4501269" cy="4501269"/>
          </a:xfrm>
          <a:custGeom>
            <a:avLst/>
            <a:gdLst/>
            <a:ahLst/>
            <a:cxnLst/>
            <a:rect l="l" t="t" r="r" b="b"/>
            <a:pathLst>
              <a:path w="4501269" h="4501269">
                <a:moveTo>
                  <a:pt x="0" y="0"/>
                </a:moveTo>
                <a:lnTo>
                  <a:pt x="4501269" y="0"/>
                </a:lnTo>
                <a:lnTo>
                  <a:pt x="4501269" y="4501269"/>
                </a:lnTo>
                <a:lnTo>
                  <a:pt x="0" y="45012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501210" y="1331205"/>
            <a:ext cx="6919480" cy="2529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787"/>
              </a:lnSpc>
            </a:pPr>
            <a:r>
              <a:rPr lang="en-US" sz="9410" b="1">
                <a:solidFill>
                  <a:srgbClr val="FBFBFB"/>
                </a:solidFill>
                <a:latin typeface="Pattanakarn Bold"/>
                <a:ea typeface="Pattanakarn Bold"/>
                <a:cs typeface="Pattanakarn Bold"/>
                <a:sym typeface="Pattanakarn Bold"/>
              </a:rPr>
              <a:t>Problem Statement</a:t>
            </a:r>
          </a:p>
        </p:txBody>
      </p:sp>
      <p:sp>
        <p:nvSpPr>
          <p:cNvPr id="14" name="Freeform 14"/>
          <p:cNvSpPr/>
          <p:nvPr/>
        </p:nvSpPr>
        <p:spPr>
          <a:xfrm rot="-427100">
            <a:off x="16012765" y="701743"/>
            <a:ext cx="3611582" cy="3911765"/>
          </a:xfrm>
          <a:custGeom>
            <a:avLst/>
            <a:gdLst/>
            <a:ahLst/>
            <a:cxnLst/>
            <a:rect l="l" t="t" r="r" b="b"/>
            <a:pathLst>
              <a:path w="3611582" h="3911765">
                <a:moveTo>
                  <a:pt x="0" y="0"/>
                </a:moveTo>
                <a:lnTo>
                  <a:pt x="3611582" y="0"/>
                </a:lnTo>
                <a:lnTo>
                  <a:pt x="3611582" y="3911766"/>
                </a:lnTo>
                <a:lnTo>
                  <a:pt x="0" y="39117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837489" y="4587050"/>
            <a:ext cx="8225980" cy="8371315"/>
          </a:xfrm>
          <a:custGeom>
            <a:avLst/>
            <a:gdLst/>
            <a:ahLst/>
            <a:cxnLst/>
            <a:rect l="l" t="t" r="r" b="b"/>
            <a:pathLst>
              <a:path w="8225980" h="8371315">
                <a:moveTo>
                  <a:pt x="0" y="0"/>
                </a:moveTo>
                <a:lnTo>
                  <a:pt x="8225980" y="0"/>
                </a:lnTo>
                <a:lnTo>
                  <a:pt x="8225980" y="8371315"/>
                </a:lnTo>
                <a:lnTo>
                  <a:pt x="0" y="837131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8420690" y="8941371"/>
            <a:ext cx="4942078" cy="620006"/>
          </a:xfrm>
          <a:custGeom>
            <a:avLst/>
            <a:gdLst/>
            <a:ahLst/>
            <a:cxnLst/>
            <a:rect l="l" t="t" r="r" b="b"/>
            <a:pathLst>
              <a:path w="4942078" h="620006">
                <a:moveTo>
                  <a:pt x="4942077" y="0"/>
                </a:moveTo>
                <a:lnTo>
                  <a:pt x="0" y="0"/>
                </a:lnTo>
                <a:lnTo>
                  <a:pt x="0" y="620006"/>
                </a:lnTo>
                <a:lnTo>
                  <a:pt x="4942077" y="620006"/>
                </a:lnTo>
                <a:lnTo>
                  <a:pt x="4942077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784165" y="6760339"/>
            <a:ext cx="4780227" cy="6198025"/>
          </a:xfrm>
          <a:custGeom>
            <a:avLst/>
            <a:gdLst/>
            <a:ahLst/>
            <a:cxnLst/>
            <a:rect l="l" t="t" r="r" b="b"/>
            <a:pathLst>
              <a:path w="4780227" h="6198025">
                <a:moveTo>
                  <a:pt x="0" y="0"/>
                </a:moveTo>
                <a:lnTo>
                  <a:pt x="4780227" y="0"/>
                </a:lnTo>
                <a:lnTo>
                  <a:pt x="4780227" y="6198026"/>
                </a:lnTo>
                <a:lnTo>
                  <a:pt x="0" y="61980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2390114" y="-2662290"/>
            <a:ext cx="4780227" cy="6198025"/>
          </a:xfrm>
          <a:custGeom>
            <a:avLst/>
            <a:gdLst/>
            <a:ahLst/>
            <a:cxnLst/>
            <a:rect l="l" t="t" r="r" b="b"/>
            <a:pathLst>
              <a:path w="4780227" h="6198025">
                <a:moveTo>
                  <a:pt x="0" y="0"/>
                </a:moveTo>
                <a:lnTo>
                  <a:pt x="4780228" y="0"/>
                </a:lnTo>
                <a:lnTo>
                  <a:pt x="4780228" y="6198025"/>
                </a:lnTo>
                <a:lnTo>
                  <a:pt x="0" y="61980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9215" y="0"/>
            <a:ext cx="18327215" cy="10287000"/>
            <a:chOff x="0" y="0"/>
            <a:chExt cx="4826921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26921" cy="2709333"/>
            </a:xfrm>
            <a:custGeom>
              <a:avLst/>
              <a:gdLst/>
              <a:ahLst/>
              <a:cxnLst/>
              <a:rect l="l" t="t" r="r" b="b"/>
              <a:pathLst>
                <a:path w="4826921" h="2709333">
                  <a:moveTo>
                    <a:pt x="0" y="0"/>
                  </a:moveTo>
                  <a:lnTo>
                    <a:pt x="4826921" y="0"/>
                  </a:lnTo>
                  <a:lnTo>
                    <a:pt x="4826921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25AD">
                    <a:alpha val="67000"/>
                  </a:srgbClr>
                </a:gs>
                <a:gs pos="50000">
                  <a:srgbClr val="050442">
                    <a:alpha val="67000"/>
                  </a:srgbClr>
                </a:gs>
                <a:gs pos="100000">
                  <a:srgbClr val="691265">
                    <a:alpha val="67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26921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26413" y="-107196"/>
            <a:ext cx="9376759" cy="10394196"/>
          </a:xfrm>
          <a:custGeom>
            <a:avLst/>
            <a:gdLst/>
            <a:ahLst/>
            <a:cxnLst/>
            <a:rect l="l" t="t" r="r" b="b"/>
            <a:pathLst>
              <a:path w="9376759" h="10394196">
                <a:moveTo>
                  <a:pt x="0" y="0"/>
                </a:moveTo>
                <a:lnTo>
                  <a:pt x="9376758" y="0"/>
                </a:lnTo>
                <a:lnTo>
                  <a:pt x="9376758" y="10394196"/>
                </a:lnTo>
                <a:lnTo>
                  <a:pt x="0" y="10394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</a:blip>
            <a:stretch>
              <a:fillRect t="-10213" b="-1021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250345" y="-107196"/>
            <a:ext cx="9376759" cy="10394196"/>
          </a:xfrm>
          <a:custGeom>
            <a:avLst/>
            <a:gdLst/>
            <a:ahLst/>
            <a:cxnLst/>
            <a:rect l="l" t="t" r="r" b="b"/>
            <a:pathLst>
              <a:path w="9376759" h="10394196">
                <a:moveTo>
                  <a:pt x="0" y="0"/>
                </a:moveTo>
                <a:lnTo>
                  <a:pt x="9376759" y="0"/>
                </a:lnTo>
                <a:lnTo>
                  <a:pt x="9376759" y="10394196"/>
                </a:lnTo>
                <a:lnTo>
                  <a:pt x="0" y="10394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</a:blip>
            <a:stretch>
              <a:fillRect t="-10213" b="-10213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333793" y="878829"/>
            <a:ext cx="2186527" cy="8529342"/>
          </a:xfrm>
          <a:custGeom>
            <a:avLst/>
            <a:gdLst/>
            <a:ahLst/>
            <a:cxnLst/>
            <a:rect l="l" t="t" r="r" b="b"/>
            <a:pathLst>
              <a:path w="2186527" h="8529342">
                <a:moveTo>
                  <a:pt x="0" y="0"/>
                </a:moveTo>
                <a:lnTo>
                  <a:pt x="2186528" y="0"/>
                </a:lnTo>
                <a:lnTo>
                  <a:pt x="2186528" y="8529342"/>
                </a:lnTo>
                <a:lnTo>
                  <a:pt x="0" y="85293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8090381" y="274509"/>
            <a:ext cx="5294960" cy="3929886"/>
            <a:chOff x="0" y="0"/>
            <a:chExt cx="1443034" cy="10710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43034" cy="1071010"/>
            </a:xfrm>
            <a:custGeom>
              <a:avLst/>
              <a:gdLst/>
              <a:ahLst/>
              <a:cxnLst/>
              <a:rect l="l" t="t" r="r" b="b"/>
              <a:pathLst>
                <a:path w="1443034" h="1071010">
                  <a:moveTo>
                    <a:pt x="1204909" y="0"/>
                  </a:moveTo>
                  <a:lnTo>
                    <a:pt x="1443034" y="238125"/>
                  </a:lnTo>
                  <a:lnTo>
                    <a:pt x="1443034" y="832885"/>
                  </a:lnTo>
                  <a:lnTo>
                    <a:pt x="1204909" y="1071010"/>
                  </a:lnTo>
                  <a:lnTo>
                    <a:pt x="238125" y="1071010"/>
                  </a:lnTo>
                  <a:lnTo>
                    <a:pt x="0" y="83288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1204909" y="0"/>
                  </a:lnTo>
                  <a:close/>
                </a:path>
              </a:pathLst>
            </a:custGeom>
            <a:solidFill>
              <a:srgbClr val="1FE4FF">
                <a:alpha val="42745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63500" y="25400"/>
              <a:ext cx="1316034" cy="982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907976" y="294230"/>
            <a:ext cx="5477365" cy="3929886"/>
            <a:chOff x="0" y="0"/>
            <a:chExt cx="1492744" cy="107101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92744" cy="1071010"/>
            </a:xfrm>
            <a:custGeom>
              <a:avLst/>
              <a:gdLst/>
              <a:ahLst/>
              <a:cxnLst/>
              <a:rect l="l" t="t" r="r" b="b"/>
              <a:pathLst>
                <a:path w="1492744" h="1071010">
                  <a:moveTo>
                    <a:pt x="1254619" y="0"/>
                  </a:moveTo>
                  <a:lnTo>
                    <a:pt x="1492744" y="238125"/>
                  </a:lnTo>
                  <a:lnTo>
                    <a:pt x="1492744" y="832885"/>
                  </a:lnTo>
                  <a:lnTo>
                    <a:pt x="1254619" y="1071010"/>
                  </a:lnTo>
                  <a:lnTo>
                    <a:pt x="238125" y="1071010"/>
                  </a:lnTo>
                  <a:lnTo>
                    <a:pt x="0" y="83288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1254619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00025" cap="sq">
              <a:gradFill>
                <a:gsLst>
                  <a:gs pos="0">
                    <a:srgbClr val="000EC8">
                      <a:alpha val="100000"/>
                    </a:srgbClr>
                  </a:gs>
                  <a:gs pos="100000">
                    <a:srgbClr val="D736F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63500" y="25400"/>
              <a:ext cx="1365744" cy="982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-640870" y="9080525"/>
            <a:ext cx="5460766" cy="655292"/>
          </a:xfrm>
          <a:custGeom>
            <a:avLst/>
            <a:gdLst/>
            <a:ahLst/>
            <a:cxnLst/>
            <a:rect l="l" t="t" r="r" b="b"/>
            <a:pathLst>
              <a:path w="5460766" h="655292">
                <a:moveTo>
                  <a:pt x="0" y="0"/>
                </a:moveTo>
                <a:lnTo>
                  <a:pt x="5460765" y="0"/>
                </a:lnTo>
                <a:lnTo>
                  <a:pt x="5460765" y="655292"/>
                </a:lnTo>
                <a:lnTo>
                  <a:pt x="0" y="6552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382302" y="274509"/>
            <a:ext cx="1411002" cy="2020966"/>
          </a:xfrm>
          <a:custGeom>
            <a:avLst/>
            <a:gdLst/>
            <a:ahLst/>
            <a:cxnLst/>
            <a:rect l="l" t="t" r="r" b="b"/>
            <a:pathLst>
              <a:path w="1411002" h="2020966">
                <a:moveTo>
                  <a:pt x="0" y="0"/>
                </a:moveTo>
                <a:lnTo>
                  <a:pt x="1411002" y="0"/>
                </a:lnTo>
                <a:lnTo>
                  <a:pt x="1411002" y="2020966"/>
                </a:lnTo>
                <a:lnTo>
                  <a:pt x="0" y="20209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7373600" y="524965"/>
            <a:ext cx="299258" cy="4114800"/>
          </a:xfrm>
          <a:custGeom>
            <a:avLst/>
            <a:gdLst/>
            <a:ahLst/>
            <a:cxnLst/>
            <a:rect l="l" t="t" r="r" b="b"/>
            <a:pathLst>
              <a:path w="299258" h="4114800">
                <a:moveTo>
                  <a:pt x="0" y="0"/>
                </a:moveTo>
                <a:lnTo>
                  <a:pt x="299258" y="0"/>
                </a:lnTo>
                <a:lnTo>
                  <a:pt x="2992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501465" y="847725"/>
            <a:ext cx="9959764" cy="1601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064"/>
              </a:lnSpc>
            </a:pPr>
            <a:r>
              <a:rPr lang="en-US" sz="9332">
                <a:solidFill>
                  <a:srgbClr val="FBFBFB"/>
                </a:solidFill>
                <a:latin typeface="Pattanakarn"/>
                <a:ea typeface="Pattanakarn"/>
                <a:cs typeface="Pattanakarn"/>
                <a:sym typeface="Pattanakarn"/>
              </a:rPr>
              <a:t> Dataset</a:t>
            </a:r>
          </a:p>
        </p:txBody>
      </p:sp>
      <p:sp>
        <p:nvSpPr>
          <p:cNvPr id="19" name="Freeform 19"/>
          <p:cNvSpPr/>
          <p:nvPr/>
        </p:nvSpPr>
        <p:spPr>
          <a:xfrm>
            <a:off x="13990775" y="-1814021"/>
            <a:ext cx="4780227" cy="6198025"/>
          </a:xfrm>
          <a:custGeom>
            <a:avLst/>
            <a:gdLst/>
            <a:ahLst/>
            <a:cxnLst/>
            <a:rect l="l" t="t" r="r" b="b"/>
            <a:pathLst>
              <a:path w="4780227" h="6198025">
                <a:moveTo>
                  <a:pt x="0" y="0"/>
                </a:moveTo>
                <a:lnTo>
                  <a:pt x="4780227" y="0"/>
                </a:lnTo>
                <a:lnTo>
                  <a:pt x="4780227" y="6198026"/>
                </a:lnTo>
                <a:lnTo>
                  <a:pt x="0" y="619802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-2494761" y="978729"/>
            <a:ext cx="4780227" cy="6198025"/>
          </a:xfrm>
          <a:custGeom>
            <a:avLst/>
            <a:gdLst/>
            <a:ahLst/>
            <a:cxnLst/>
            <a:rect l="l" t="t" r="r" b="b"/>
            <a:pathLst>
              <a:path w="4780227" h="6198025">
                <a:moveTo>
                  <a:pt x="0" y="0"/>
                </a:moveTo>
                <a:lnTo>
                  <a:pt x="4780227" y="0"/>
                </a:lnTo>
                <a:lnTo>
                  <a:pt x="4780227" y="6198025"/>
                </a:lnTo>
                <a:lnTo>
                  <a:pt x="0" y="619802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5897886" y="9735817"/>
            <a:ext cx="4780227" cy="6198025"/>
          </a:xfrm>
          <a:custGeom>
            <a:avLst/>
            <a:gdLst/>
            <a:ahLst/>
            <a:cxnLst/>
            <a:rect l="l" t="t" r="r" b="b"/>
            <a:pathLst>
              <a:path w="4780227" h="6198025">
                <a:moveTo>
                  <a:pt x="0" y="0"/>
                </a:moveTo>
                <a:lnTo>
                  <a:pt x="4780228" y="0"/>
                </a:lnTo>
                <a:lnTo>
                  <a:pt x="4780228" y="6198026"/>
                </a:lnTo>
                <a:lnTo>
                  <a:pt x="0" y="619802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149138" y="4561779"/>
            <a:ext cx="10588722" cy="4696521"/>
            <a:chOff x="0" y="0"/>
            <a:chExt cx="1640470" cy="72761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640470" cy="727614"/>
            </a:xfrm>
            <a:custGeom>
              <a:avLst/>
              <a:gdLst/>
              <a:ahLst/>
              <a:cxnLst/>
              <a:rect l="l" t="t" r="r" b="b"/>
              <a:pathLst>
                <a:path w="1640470" h="727614">
                  <a:moveTo>
                    <a:pt x="16816" y="0"/>
                  </a:moveTo>
                  <a:lnTo>
                    <a:pt x="1623654" y="0"/>
                  </a:lnTo>
                  <a:cubicBezTo>
                    <a:pt x="1628114" y="0"/>
                    <a:pt x="1632391" y="1772"/>
                    <a:pt x="1635545" y="4925"/>
                  </a:cubicBezTo>
                  <a:cubicBezTo>
                    <a:pt x="1638698" y="8079"/>
                    <a:pt x="1640470" y="12356"/>
                    <a:pt x="1640470" y="16816"/>
                  </a:cubicBezTo>
                  <a:lnTo>
                    <a:pt x="1640470" y="710798"/>
                  </a:lnTo>
                  <a:cubicBezTo>
                    <a:pt x="1640470" y="715258"/>
                    <a:pt x="1638698" y="719535"/>
                    <a:pt x="1635545" y="722688"/>
                  </a:cubicBezTo>
                  <a:cubicBezTo>
                    <a:pt x="1632391" y="725842"/>
                    <a:pt x="1628114" y="727614"/>
                    <a:pt x="1623654" y="727614"/>
                  </a:cubicBezTo>
                  <a:lnTo>
                    <a:pt x="16816" y="727614"/>
                  </a:lnTo>
                  <a:cubicBezTo>
                    <a:pt x="12356" y="727614"/>
                    <a:pt x="8079" y="725842"/>
                    <a:pt x="4925" y="722688"/>
                  </a:cubicBezTo>
                  <a:cubicBezTo>
                    <a:pt x="1772" y="719535"/>
                    <a:pt x="0" y="715258"/>
                    <a:pt x="0" y="710798"/>
                  </a:cubicBezTo>
                  <a:lnTo>
                    <a:pt x="0" y="16816"/>
                  </a:lnTo>
                  <a:cubicBezTo>
                    <a:pt x="0" y="12356"/>
                    <a:pt x="1772" y="8079"/>
                    <a:pt x="4925" y="4925"/>
                  </a:cubicBezTo>
                  <a:cubicBezTo>
                    <a:pt x="8079" y="1772"/>
                    <a:pt x="12356" y="0"/>
                    <a:pt x="16816" y="0"/>
                  </a:cubicBezTo>
                  <a:close/>
                </a:path>
              </a:pathLst>
            </a:custGeom>
            <a:blipFill>
              <a:blip r:embed="rId12"/>
              <a:stretch>
                <a:fillRect l="-2959" r="-2959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8758488" y="978729"/>
            <a:ext cx="3958745" cy="2560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8029" lvl="1" indent="-294015" algn="just">
              <a:lnSpc>
                <a:spcPts val="3213"/>
              </a:lnSpc>
              <a:buFont typeface="Arial"/>
              <a:buChar char="•"/>
            </a:pPr>
            <a:r>
              <a:rPr lang="en-US" sz="2723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Open Sans"/>
                <a:ea typeface="Open Sans"/>
                <a:cs typeface="Open Sans"/>
                <a:sym typeface="Open Sans"/>
              </a:rPr>
              <a:t>SMS Spam Collection dataset</a:t>
            </a:r>
          </a:p>
          <a:p>
            <a:pPr marL="588029" lvl="1" indent="-294015" algn="just">
              <a:lnSpc>
                <a:spcPts val="3213"/>
              </a:lnSpc>
              <a:buFont typeface="Arial"/>
              <a:buChar char="•"/>
            </a:pPr>
            <a:r>
              <a:rPr lang="en-US" sz="2723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Open Sans"/>
                <a:ea typeface="Open Sans"/>
                <a:cs typeface="Open Sans"/>
                <a:sym typeface="Open Sans"/>
              </a:rPr>
              <a:t>Two classes: spam / ham</a:t>
            </a:r>
          </a:p>
          <a:p>
            <a:pPr marL="588029" lvl="1" indent="-294015" algn="just">
              <a:lnSpc>
                <a:spcPts val="3213"/>
              </a:lnSpc>
              <a:buFont typeface="Arial"/>
              <a:buChar char="•"/>
            </a:pPr>
            <a:r>
              <a:rPr lang="en-US" sz="2723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3533CD">
                        <a:alpha val="100000"/>
                      </a:srgbClr>
                    </a:gs>
                  </a:gsLst>
                  <a:lin ang="0"/>
                </a:gradFill>
                <a:latin typeface="Open Sans"/>
                <a:ea typeface="Open Sans"/>
                <a:cs typeface="Open Sans"/>
                <a:sym typeface="Open Sans"/>
              </a:rPr>
              <a:t>Labeled text data</a:t>
            </a:r>
          </a:p>
          <a:p>
            <a:pPr algn="just">
              <a:lnSpc>
                <a:spcPts val="4393"/>
              </a:lnSpc>
            </a:pPr>
            <a:endParaRPr lang="en-US" sz="2723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53598"/>
            <a:ext cx="18327215" cy="10287000"/>
            <a:chOff x="0" y="0"/>
            <a:chExt cx="4826921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26921" cy="2709333"/>
            </a:xfrm>
            <a:custGeom>
              <a:avLst/>
              <a:gdLst/>
              <a:ahLst/>
              <a:cxnLst/>
              <a:rect l="l" t="t" r="r" b="b"/>
              <a:pathLst>
                <a:path w="4826921" h="2709333">
                  <a:moveTo>
                    <a:pt x="0" y="0"/>
                  </a:moveTo>
                  <a:lnTo>
                    <a:pt x="4826921" y="0"/>
                  </a:lnTo>
                  <a:lnTo>
                    <a:pt x="4826921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25AD">
                    <a:alpha val="67000"/>
                  </a:srgbClr>
                </a:gs>
                <a:gs pos="50000">
                  <a:srgbClr val="050442">
                    <a:alpha val="67000"/>
                  </a:srgbClr>
                </a:gs>
                <a:gs pos="100000">
                  <a:srgbClr val="691265">
                    <a:alpha val="67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26921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26413" y="-107196"/>
            <a:ext cx="9376759" cy="10394196"/>
          </a:xfrm>
          <a:custGeom>
            <a:avLst/>
            <a:gdLst/>
            <a:ahLst/>
            <a:cxnLst/>
            <a:rect l="l" t="t" r="r" b="b"/>
            <a:pathLst>
              <a:path w="9376759" h="10394196">
                <a:moveTo>
                  <a:pt x="0" y="0"/>
                </a:moveTo>
                <a:lnTo>
                  <a:pt x="9376758" y="0"/>
                </a:lnTo>
                <a:lnTo>
                  <a:pt x="9376758" y="10394196"/>
                </a:lnTo>
                <a:lnTo>
                  <a:pt x="0" y="10394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</a:blip>
            <a:stretch>
              <a:fillRect t="-10213" b="-1021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599621" y="-2995916"/>
            <a:ext cx="9376759" cy="10394196"/>
          </a:xfrm>
          <a:custGeom>
            <a:avLst/>
            <a:gdLst/>
            <a:ahLst/>
            <a:cxnLst/>
            <a:rect l="l" t="t" r="r" b="b"/>
            <a:pathLst>
              <a:path w="9376759" h="10394196">
                <a:moveTo>
                  <a:pt x="0" y="0"/>
                </a:moveTo>
                <a:lnTo>
                  <a:pt x="9376758" y="0"/>
                </a:lnTo>
                <a:lnTo>
                  <a:pt x="9376758" y="10394196"/>
                </a:lnTo>
                <a:lnTo>
                  <a:pt x="0" y="10394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</a:blip>
            <a:stretch>
              <a:fillRect t="-10213" b="-10213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36903" y="1068920"/>
            <a:ext cx="9959764" cy="3258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064"/>
              </a:lnSpc>
            </a:pPr>
            <a:r>
              <a:rPr lang="en-US" sz="9332">
                <a:solidFill>
                  <a:srgbClr val="FBFBFB"/>
                </a:solidFill>
                <a:latin typeface="Pattanakarn"/>
                <a:ea typeface="Pattanakarn"/>
                <a:cs typeface="Pattanakarn"/>
                <a:sym typeface="Pattanakarn"/>
              </a:rPr>
              <a:t>Data Preprocessing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-314991" y="8682537"/>
            <a:ext cx="6286500" cy="788670"/>
          </a:xfrm>
          <a:custGeom>
            <a:avLst/>
            <a:gdLst/>
            <a:ahLst/>
            <a:cxnLst/>
            <a:rect l="l" t="t" r="r" b="b"/>
            <a:pathLst>
              <a:path w="6286500" h="788670">
                <a:moveTo>
                  <a:pt x="6286500" y="0"/>
                </a:moveTo>
                <a:lnTo>
                  <a:pt x="0" y="0"/>
                </a:lnTo>
                <a:lnTo>
                  <a:pt x="0" y="788670"/>
                </a:lnTo>
                <a:lnTo>
                  <a:pt x="6286500" y="788670"/>
                </a:lnTo>
                <a:lnTo>
                  <a:pt x="62865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566807" y="3899168"/>
            <a:ext cx="3191014" cy="4570462"/>
          </a:xfrm>
          <a:custGeom>
            <a:avLst/>
            <a:gdLst/>
            <a:ahLst/>
            <a:cxnLst/>
            <a:rect l="l" t="t" r="r" b="b"/>
            <a:pathLst>
              <a:path w="3191014" h="4570462">
                <a:moveTo>
                  <a:pt x="0" y="0"/>
                </a:moveTo>
                <a:lnTo>
                  <a:pt x="3191014" y="0"/>
                </a:lnTo>
                <a:lnTo>
                  <a:pt x="3191014" y="4570462"/>
                </a:lnTo>
                <a:lnTo>
                  <a:pt x="0" y="45704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952040" y="3296775"/>
            <a:ext cx="4307260" cy="4452994"/>
          </a:xfrm>
          <a:custGeom>
            <a:avLst/>
            <a:gdLst/>
            <a:ahLst/>
            <a:cxnLst/>
            <a:rect l="l" t="t" r="r" b="b"/>
            <a:pathLst>
              <a:path w="4307260" h="4452994">
                <a:moveTo>
                  <a:pt x="0" y="0"/>
                </a:moveTo>
                <a:lnTo>
                  <a:pt x="4307260" y="0"/>
                </a:lnTo>
                <a:lnTo>
                  <a:pt x="4307260" y="4452995"/>
                </a:lnTo>
                <a:lnTo>
                  <a:pt x="0" y="44529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645030" y="-2569587"/>
            <a:ext cx="4780227" cy="6198025"/>
          </a:xfrm>
          <a:custGeom>
            <a:avLst/>
            <a:gdLst/>
            <a:ahLst/>
            <a:cxnLst/>
            <a:rect l="l" t="t" r="r" b="b"/>
            <a:pathLst>
              <a:path w="4780227" h="6198025">
                <a:moveTo>
                  <a:pt x="0" y="0"/>
                </a:moveTo>
                <a:lnTo>
                  <a:pt x="4780227" y="0"/>
                </a:lnTo>
                <a:lnTo>
                  <a:pt x="4780227" y="6198026"/>
                </a:lnTo>
                <a:lnTo>
                  <a:pt x="0" y="61980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2516527" y="0"/>
            <a:ext cx="4780227" cy="6198025"/>
          </a:xfrm>
          <a:custGeom>
            <a:avLst/>
            <a:gdLst/>
            <a:ahLst/>
            <a:cxnLst/>
            <a:rect l="l" t="t" r="r" b="b"/>
            <a:pathLst>
              <a:path w="4780227" h="6198025">
                <a:moveTo>
                  <a:pt x="0" y="0"/>
                </a:moveTo>
                <a:lnTo>
                  <a:pt x="4780227" y="0"/>
                </a:lnTo>
                <a:lnTo>
                  <a:pt x="4780227" y="6198025"/>
                </a:lnTo>
                <a:lnTo>
                  <a:pt x="0" y="619802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6488343" y="7447806"/>
            <a:ext cx="8237341" cy="2654205"/>
            <a:chOff x="0" y="0"/>
            <a:chExt cx="2794116" cy="90030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94116" cy="900309"/>
            </a:xfrm>
            <a:custGeom>
              <a:avLst/>
              <a:gdLst/>
              <a:ahLst/>
              <a:cxnLst/>
              <a:rect l="l" t="t" r="r" b="b"/>
              <a:pathLst>
                <a:path w="2794116" h="900309">
                  <a:moveTo>
                    <a:pt x="21617" y="0"/>
                  </a:moveTo>
                  <a:lnTo>
                    <a:pt x="2772499" y="0"/>
                  </a:lnTo>
                  <a:cubicBezTo>
                    <a:pt x="2778232" y="0"/>
                    <a:pt x="2783730" y="2277"/>
                    <a:pt x="2787784" y="6331"/>
                  </a:cubicBezTo>
                  <a:cubicBezTo>
                    <a:pt x="2791838" y="10385"/>
                    <a:pt x="2794116" y="15884"/>
                    <a:pt x="2794116" y="21617"/>
                  </a:cubicBezTo>
                  <a:lnTo>
                    <a:pt x="2794116" y="878693"/>
                  </a:lnTo>
                  <a:cubicBezTo>
                    <a:pt x="2794116" y="884426"/>
                    <a:pt x="2791838" y="889924"/>
                    <a:pt x="2787784" y="893978"/>
                  </a:cubicBezTo>
                  <a:cubicBezTo>
                    <a:pt x="2783730" y="898032"/>
                    <a:pt x="2778232" y="900309"/>
                    <a:pt x="2772499" y="900309"/>
                  </a:cubicBezTo>
                  <a:lnTo>
                    <a:pt x="21617" y="900309"/>
                  </a:lnTo>
                  <a:cubicBezTo>
                    <a:pt x="15884" y="900309"/>
                    <a:pt x="10385" y="898032"/>
                    <a:pt x="6331" y="893978"/>
                  </a:cubicBezTo>
                  <a:cubicBezTo>
                    <a:pt x="2277" y="889924"/>
                    <a:pt x="0" y="884426"/>
                    <a:pt x="0" y="878693"/>
                  </a:cubicBezTo>
                  <a:lnTo>
                    <a:pt x="0" y="21617"/>
                  </a:lnTo>
                  <a:cubicBezTo>
                    <a:pt x="0" y="15884"/>
                    <a:pt x="2277" y="10385"/>
                    <a:pt x="6331" y="6331"/>
                  </a:cubicBezTo>
                  <a:cubicBezTo>
                    <a:pt x="10385" y="2277"/>
                    <a:pt x="15884" y="0"/>
                    <a:pt x="21617" y="0"/>
                  </a:cubicBezTo>
                  <a:close/>
                </a:path>
              </a:pathLst>
            </a:custGeom>
            <a:blipFill>
              <a:blip r:embed="rId11"/>
              <a:stretch>
                <a:fillRect l="-2606" r="-2606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3106718" y="5384564"/>
            <a:ext cx="5729582" cy="2063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7" lvl="1" indent="-248284" algn="just">
              <a:lnSpc>
                <a:spcPts val="2713"/>
              </a:lnSpc>
              <a:buFont typeface="Arial"/>
              <a:buChar char="•"/>
            </a:pPr>
            <a:r>
              <a:rPr lang="en-US" sz="2299">
                <a:solidFill>
                  <a:srgbClr val="FBFBFB"/>
                </a:solidFill>
                <a:latin typeface="Open Sans"/>
                <a:ea typeface="Open Sans"/>
                <a:cs typeface="Open Sans"/>
                <a:sym typeface="Open Sans"/>
              </a:rPr>
              <a:t>Convert text to lowercase</a:t>
            </a:r>
          </a:p>
          <a:p>
            <a:pPr marL="496567" lvl="1" indent="-248284" algn="just">
              <a:lnSpc>
                <a:spcPts val="2713"/>
              </a:lnSpc>
              <a:buFont typeface="Arial"/>
              <a:buChar char="•"/>
            </a:pPr>
            <a:r>
              <a:rPr lang="en-US" sz="2299">
                <a:solidFill>
                  <a:srgbClr val="FBFBFB"/>
                </a:solidFill>
                <a:latin typeface="Open Sans"/>
                <a:ea typeface="Open Sans"/>
                <a:cs typeface="Open Sans"/>
                <a:sym typeface="Open Sans"/>
              </a:rPr>
              <a:t>Remove special characters</a:t>
            </a:r>
          </a:p>
          <a:p>
            <a:pPr marL="496567" lvl="1" indent="-248284" algn="just">
              <a:lnSpc>
                <a:spcPts val="2713"/>
              </a:lnSpc>
              <a:buFont typeface="Arial"/>
              <a:buChar char="•"/>
            </a:pPr>
            <a:r>
              <a:rPr lang="en-US" sz="2299">
                <a:solidFill>
                  <a:srgbClr val="FBFBFB"/>
                </a:solidFill>
                <a:latin typeface="Open Sans"/>
                <a:ea typeface="Open Sans"/>
                <a:cs typeface="Open Sans"/>
                <a:sym typeface="Open Sans"/>
              </a:rPr>
              <a:t>Tokenize messages</a:t>
            </a:r>
          </a:p>
          <a:p>
            <a:pPr marL="496567" lvl="1" indent="-248284" algn="just">
              <a:lnSpc>
                <a:spcPts val="2713"/>
              </a:lnSpc>
              <a:buFont typeface="Arial"/>
              <a:buChar char="•"/>
            </a:pPr>
            <a:r>
              <a:rPr lang="en-US" sz="2299">
                <a:solidFill>
                  <a:srgbClr val="FBFBFB"/>
                </a:solidFill>
                <a:latin typeface="Open Sans"/>
                <a:ea typeface="Open Sans"/>
                <a:cs typeface="Open Sans"/>
                <a:sym typeface="Open Sans"/>
              </a:rPr>
              <a:t>Generate bigrams</a:t>
            </a:r>
          </a:p>
          <a:p>
            <a:pPr algn="just">
              <a:lnSpc>
                <a:spcPts val="2713"/>
              </a:lnSpc>
            </a:pPr>
            <a:endParaRPr lang="en-US" sz="2299">
              <a:solidFill>
                <a:srgbClr val="FBFBF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2713"/>
              </a:lnSpc>
            </a:pPr>
            <a:endParaRPr lang="en-US" sz="2299">
              <a:solidFill>
                <a:srgbClr val="FBFBF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3106718" y="4898719"/>
            <a:ext cx="4125785" cy="2322580"/>
            <a:chOff x="0" y="0"/>
            <a:chExt cx="1767814" cy="99517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67814" cy="995177"/>
            </a:xfrm>
            <a:custGeom>
              <a:avLst/>
              <a:gdLst/>
              <a:ahLst/>
              <a:cxnLst/>
              <a:rect l="l" t="t" r="r" b="b"/>
              <a:pathLst>
                <a:path w="1767814" h="995177">
                  <a:moveTo>
                    <a:pt x="1529689" y="0"/>
                  </a:moveTo>
                  <a:lnTo>
                    <a:pt x="1767814" y="238125"/>
                  </a:lnTo>
                  <a:lnTo>
                    <a:pt x="1767814" y="757052"/>
                  </a:lnTo>
                  <a:lnTo>
                    <a:pt x="1529689" y="995177"/>
                  </a:lnTo>
                  <a:lnTo>
                    <a:pt x="238125" y="995177"/>
                  </a:lnTo>
                  <a:lnTo>
                    <a:pt x="0" y="757052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1529689" y="0"/>
                  </a:lnTo>
                  <a:close/>
                </a:path>
              </a:pathLst>
            </a:custGeom>
            <a:solidFill>
              <a:srgbClr val="1FE4FF">
                <a:alpha val="42745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63500" y="25400"/>
              <a:ext cx="1640814" cy="906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9215" y="0"/>
            <a:ext cx="18327215" cy="10287000"/>
            <a:chOff x="0" y="0"/>
            <a:chExt cx="4826921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26921" cy="2709333"/>
            </a:xfrm>
            <a:custGeom>
              <a:avLst/>
              <a:gdLst/>
              <a:ahLst/>
              <a:cxnLst/>
              <a:rect l="l" t="t" r="r" b="b"/>
              <a:pathLst>
                <a:path w="4826921" h="2709333">
                  <a:moveTo>
                    <a:pt x="0" y="0"/>
                  </a:moveTo>
                  <a:lnTo>
                    <a:pt x="4826921" y="0"/>
                  </a:lnTo>
                  <a:lnTo>
                    <a:pt x="4826921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25AD">
                    <a:alpha val="67000"/>
                  </a:srgbClr>
                </a:gs>
                <a:gs pos="50000">
                  <a:srgbClr val="050442">
                    <a:alpha val="67000"/>
                  </a:srgbClr>
                </a:gs>
                <a:gs pos="100000">
                  <a:srgbClr val="691265">
                    <a:alpha val="67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26921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26413" y="-107196"/>
            <a:ext cx="9376759" cy="10394196"/>
          </a:xfrm>
          <a:custGeom>
            <a:avLst/>
            <a:gdLst/>
            <a:ahLst/>
            <a:cxnLst/>
            <a:rect l="l" t="t" r="r" b="b"/>
            <a:pathLst>
              <a:path w="9376759" h="10394196">
                <a:moveTo>
                  <a:pt x="0" y="0"/>
                </a:moveTo>
                <a:lnTo>
                  <a:pt x="9376758" y="0"/>
                </a:lnTo>
                <a:lnTo>
                  <a:pt x="9376758" y="10394196"/>
                </a:lnTo>
                <a:lnTo>
                  <a:pt x="0" y="10394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</a:blip>
            <a:stretch>
              <a:fillRect t="-10213" b="-1021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250345" y="-107196"/>
            <a:ext cx="9376759" cy="10394196"/>
          </a:xfrm>
          <a:custGeom>
            <a:avLst/>
            <a:gdLst/>
            <a:ahLst/>
            <a:cxnLst/>
            <a:rect l="l" t="t" r="r" b="b"/>
            <a:pathLst>
              <a:path w="9376759" h="10394196">
                <a:moveTo>
                  <a:pt x="0" y="0"/>
                </a:moveTo>
                <a:lnTo>
                  <a:pt x="9376759" y="0"/>
                </a:lnTo>
                <a:lnTo>
                  <a:pt x="9376759" y="10394196"/>
                </a:lnTo>
                <a:lnTo>
                  <a:pt x="0" y="10394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</a:blip>
            <a:stretch>
              <a:fillRect t="-10213" b="-10213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276451" y="858957"/>
            <a:ext cx="5303154" cy="5303154"/>
          </a:xfrm>
          <a:custGeom>
            <a:avLst/>
            <a:gdLst/>
            <a:ahLst/>
            <a:cxnLst/>
            <a:rect l="l" t="t" r="r" b="b"/>
            <a:pathLst>
              <a:path w="5303154" h="5303154">
                <a:moveTo>
                  <a:pt x="0" y="0"/>
                </a:moveTo>
                <a:lnTo>
                  <a:pt x="5303154" y="0"/>
                </a:lnTo>
                <a:lnTo>
                  <a:pt x="5303154" y="5303155"/>
                </a:lnTo>
                <a:lnTo>
                  <a:pt x="0" y="53031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823513" y="1028700"/>
            <a:ext cx="2091501" cy="8229600"/>
          </a:xfrm>
          <a:custGeom>
            <a:avLst/>
            <a:gdLst/>
            <a:ahLst/>
            <a:cxnLst/>
            <a:rect l="l" t="t" r="r" b="b"/>
            <a:pathLst>
              <a:path w="2091501" h="8229600">
                <a:moveTo>
                  <a:pt x="0" y="0"/>
                </a:moveTo>
                <a:lnTo>
                  <a:pt x="2091501" y="0"/>
                </a:lnTo>
                <a:lnTo>
                  <a:pt x="209150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8006774" y="2880734"/>
            <a:ext cx="4590224" cy="2209168"/>
            <a:chOff x="0" y="0"/>
            <a:chExt cx="2225353" cy="107101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25353" cy="1071010"/>
            </a:xfrm>
            <a:custGeom>
              <a:avLst/>
              <a:gdLst/>
              <a:ahLst/>
              <a:cxnLst/>
              <a:rect l="l" t="t" r="r" b="b"/>
              <a:pathLst>
                <a:path w="2225353" h="1071010">
                  <a:moveTo>
                    <a:pt x="1987228" y="0"/>
                  </a:moveTo>
                  <a:lnTo>
                    <a:pt x="2225353" y="238125"/>
                  </a:lnTo>
                  <a:lnTo>
                    <a:pt x="2225353" y="832885"/>
                  </a:lnTo>
                  <a:lnTo>
                    <a:pt x="1987228" y="1071010"/>
                  </a:lnTo>
                  <a:lnTo>
                    <a:pt x="238125" y="1071010"/>
                  </a:lnTo>
                  <a:lnTo>
                    <a:pt x="0" y="83288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1987228" y="0"/>
                  </a:lnTo>
                  <a:close/>
                </a:path>
              </a:pathLst>
            </a:custGeom>
            <a:solidFill>
              <a:srgbClr val="1FE4FF">
                <a:alpha val="42745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63500" y="25400"/>
              <a:ext cx="2098353" cy="982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006774" y="1353021"/>
            <a:ext cx="9452551" cy="1044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81"/>
              </a:lnSpc>
            </a:pPr>
            <a:r>
              <a:rPr lang="en-US" sz="6129">
                <a:solidFill>
                  <a:srgbClr val="FBFBFB"/>
                </a:solidFill>
                <a:latin typeface="Pattanakarn"/>
                <a:ea typeface="Pattanakarn"/>
                <a:cs typeface="Pattanakarn"/>
                <a:sym typeface="Pattanakarn"/>
              </a:rPr>
              <a:t>Dataset Splitting</a:t>
            </a:r>
          </a:p>
        </p:txBody>
      </p:sp>
      <p:sp>
        <p:nvSpPr>
          <p:cNvPr id="14" name="Freeform 14"/>
          <p:cNvSpPr/>
          <p:nvPr/>
        </p:nvSpPr>
        <p:spPr>
          <a:xfrm>
            <a:off x="17373600" y="524965"/>
            <a:ext cx="299258" cy="4114800"/>
          </a:xfrm>
          <a:custGeom>
            <a:avLst/>
            <a:gdLst/>
            <a:ahLst/>
            <a:cxnLst/>
            <a:rect l="l" t="t" r="r" b="b"/>
            <a:pathLst>
              <a:path w="299258" h="4114800">
                <a:moveTo>
                  <a:pt x="0" y="0"/>
                </a:moveTo>
                <a:lnTo>
                  <a:pt x="299258" y="0"/>
                </a:lnTo>
                <a:lnTo>
                  <a:pt x="2992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V="1">
            <a:off x="729442" y="5197098"/>
            <a:ext cx="299258" cy="4114800"/>
          </a:xfrm>
          <a:custGeom>
            <a:avLst/>
            <a:gdLst/>
            <a:ahLst/>
            <a:cxnLst/>
            <a:rect l="l" t="t" r="r" b="b"/>
            <a:pathLst>
              <a:path w="299258" h="4114800">
                <a:moveTo>
                  <a:pt x="0" y="4114800"/>
                </a:moveTo>
                <a:lnTo>
                  <a:pt x="299258" y="4114800"/>
                </a:lnTo>
                <a:lnTo>
                  <a:pt x="299258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2390114" y="-2574048"/>
            <a:ext cx="4780227" cy="6198025"/>
          </a:xfrm>
          <a:custGeom>
            <a:avLst/>
            <a:gdLst/>
            <a:ahLst/>
            <a:cxnLst/>
            <a:rect l="l" t="t" r="r" b="b"/>
            <a:pathLst>
              <a:path w="4780227" h="6198025">
                <a:moveTo>
                  <a:pt x="0" y="0"/>
                </a:moveTo>
                <a:lnTo>
                  <a:pt x="4780228" y="0"/>
                </a:lnTo>
                <a:lnTo>
                  <a:pt x="4780228" y="6198025"/>
                </a:lnTo>
                <a:lnTo>
                  <a:pt x="0" y="61980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897886" y="6747540"/>
            <a:ext cx="4780227" cy="6198025"/>
          </a:xfrm>
          <a:custGeom>
            <a:avLst/>
            <a:gdLst/>
            <a:ahLst/>
            <a:cxnLst/>
            <a:rect l="l" t="t" r="r" b="b"/>
            <a:pathLst>
              <a:path w="4780227" h="6198025">
                <a:moveTo>
                  <a:pt x="0" y="0"/>
                </a:moveTo>
                <a:lnTo>
                  <a:pt x="4780228" y="0"/>
                </a:lnTo>
                <a:lnTo>
                  <a:pt x="4780228" y="6198026"/>
                </a:lnTo>
                <a:lnTo>
                  <a:pt x="0" y="61980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6810119" y="5197098"/>
            <a:ext cx="10449181" cy="4711323"/>
            <a:chOff x="0" y="0"/>
            <a:chExt cx="1635782" cy="73754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635782" cy="737541"/>
            </a:xfrm>
            <a:custGeom>
              <a:avLst/>
              <a:gdLst/>
              <a:ahLst/>
              <a:cxnLst/>
              <a:rect l="l" t="t" r="r" b="b"/>
              <a:pathLst>
                <a:path w="1635782" h="737541">
                  <a:moveTo>
                    <a:pt x="17041" y="0"/>
                  </a:moveTo>
                  <a:lnTo>
                    <a:pt x="1618741" y="0"/>
                  </a:lnTo>
                  <a:cubicBezTo>
                    <a:pt x="1628152" y="0"/>
                    <a:pt x="1635782" y="7630"/>
                    <a:pt x="1635782" y="17041"/>
                  </a:cubicBezTo>
                  <a:lnTo>
                    <a:pt x="1635782" y="720500"/>
                  </a:lnTo>
                  <a:cubicBezTo>
                    <a:pt x="1635782" y="725019"/>
                    <a:pt x="1633987" y="729354"/>
                    <a:pt x="1630791" y="732550"/>
                  </a:cubicBezTo>
                  <a:cubicBezTo>
                    <a:pt x="1627595" y="735745"/>
                    <a:pt x="1623261" y="737541"/>
                    <a:pt x="1618741" y="737541"/>
                  </a:cubicBezTo>
                  <a:lnTo>
                    <a:pt x="17041" y="737541"/>
                  </a:lnTo>
                  <a:cubicBezTo>
                    <a:pt x="12521" y="737541"/>
                    <a:pt x="8187" y="735745"/>
                    <a:pt x="4991" y="732550"/>
                  </a:cubicBezTo>
                  <a:cubicBezTo>
                    <a:pt x="1795" y="729354"/>
                    <a:pt x="0" y="725019"/>
                    <a:pt x="0" y="720500"/>
                  </a:cubicBezTo>
                  <a:lnTo>
                    <a:pt x="0" y="17041"/>
                  </a:lnTo>
                  <a:cubicBezTo>
                    <a:pt x="0" y="7630"/>
                    <a:pt x="7630" y="0"/>
                    <a:pt x="17041" y="0"/>
                  </a:cubicBezTo>
                  <a:close/>
                </a:path>
              </a:pathLst>
            </a:custGeom>
            <a:blipFill>
              <a:blip r:embed="rId9"/>
              <a:stretch>
                <a:fillRect t="-6140" b="-6140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8006774" y="3149739"/>
            <a:ext cx="4590224" cy="1323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BFBFB"/>
                </a:solidFill>
                <a:latin typeface="Open Sans"/>
                <a:ea typeface="Open Sans"/>
                <a:cs typeface="Open Sans"/>
                <a:sym typeface="Open Sans"/>
              </a:rPr>
              <a:t>Train set: 80%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BFBFB"/>
                </a:solidFill>
                <a:latin typeface="Open Sans"/>
                <a:ea typeface="Open Sans"/>
                <a:cs typeface="Open Sans"/>
                <a:sym typeface="Open Sans"/>
              </a:rPr>
              <a:t>Validation set: 10%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BFBFB"/>
                </a:solidFill>
                <a:latin typeface="Open Sans"/>
                <a:ea typeface="Open Sans"/>
                <a:cs typeface="Open Sans"/>
                <a:sym typeface="Open Sans"/>
              </a:rPr>
              <a:t>Test set: 10%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BFBFB"/>
                </a:solidFill>
                <a:latin typeface="Open Sans"/>
                <a:ea typeface="Open Sans"/>
                <a:cs typeface="Open Sans"/>
                <a:sym typeface="Open Sans"/>
              </a:rPr>
              <a:t>Random splitting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9215" y="0"/>
            <a:ext cx="18327215" cy="10287000"/>
            <a:chOff x="0" y="0"/>
            <a:chExt cx="4826921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26921" cy="2709333"/>
            </a:xfrm>
            <a:custGeom>
              <a:avLst/>
              <a:gdLst/>
              <a:ahLst/>
              <a:cxnLst/>
              <a:rect l="l" t="t" r="r" b="b"/>
              <a:pathLst>
                <a:path w="4826921" h="2709333">
                  <a:moveTo>
                    <a:pt x="0" y="0"/>
                  </a:moveTo>
                  <a:lnTo>
                    <a:pt x="4826921" y="0"/>
                  </a:lnTo>
                  <a:lnTo>
                    <a:pt x="4826921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25AD">
                    <a:alpha val="46000"/>
                  </a:srgbClr>
                </a:gs>
                <a:gs pos="50000">
                  <a:srgbClr val="050442">
                    <a:alpha val="46000"/>
                  </a:srgbClr>
                </a:gs>
                <a:gs pos="100000">
                  <a:srgbClr val="691265">
                    <a:alpha val="4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26921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26413" y="-107196"/>
            <a:ext cx="9376759" cy="10394196"/>
          </a:xfrm>
          <a:custGeom>
            <a:avLst/>
            <a:gdLst/>
            <a:ahLst/>
            <a:cxnLst/>
            <a:rect l="l" t="t" r="r" b="b"/>
            <a:pathLst>
              <a:path w="9376759" h="10394196">
                <a:moveTo>
                  <a:pt x="0" y="0"/>
                </a:moveTo>
                <a:lnTo>
                  <a:pt x="9376758" y="0"/>
                </a:lnTo>
                <a:lnTo>
                  <a:pt x="9376758" y="10394196"/>
                </a:lnTo>
                <a:lnTo>
                  <a:pt x="0" y="10394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</a:blip>
            <a:stretch>
              <a:fillRect t="-10213" b="-1021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318172" y="-107196"/>
            <a:ext cx="9376759" cy="10394196"/>
          </a:xfrm>
          <a:custGeom>
            <a:avLst/>
            <a:gdLst/>
            <a:ahLst/>
            <a:cxnLst/>
            <a:rect l="l" t="t" r="r" b="b"/>
            <a:pathLst>
              <a:path w="9376759" h="10394196">
                <a:moveTo>
                  <a:pt x="0" y="0"/>
                </a:moveTo>
                <a:lnTo>
                  <a:pt x="9376758" y="0"/>
                </a:lnTo>
                <a:lnTo>
                  <a:pt x="9376758" y="10394196"/>
                </a:lnTo>
                <a:lnTo>
                  <a:pt x="0" y="10394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</a:blip>
            <a:stretch>
              <a:fillRect t="-10213" b="-10213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403171" y="2924914"/>
            <a:ext cx="15481658" cy="6219086"/>
            <a:chOff x="0" y="0"/>
            <a:chExt cx="4219211" cy="169488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19211" cy="1694885"/>
            </a:xfrm>
            <a:custGeom>
              <a:avLst/>
              <a:gdLst/>
              <a:ahLst/>
              <a:cxnLst/>
              <a:rect l="l" t="t" r="r" b="b"/>
              <a:pathLst>
                <a:path w="4219211" h="1694885">
                  <a:moveTo>
                    <a:pt x="3981086" y="0"/>
                  </a:moveTo>
                  <a:lnTo>
                    <a:pt x="4219211" y="238125"/>
                  </a:lnTo>
                  <a:lnTo>
                    <a:pt x="4219211" y="1456760"/>
                  </a:lnTo>
                  <a:lnTo>
                    <a:pt x="3981086" y="1694885"/>
                  </a:lnTo>
                  <a:lnTo>
                    <a:pt x="238125" y="1694885"/>
                  </a:lnTo>
                  <a:lnTo>
                    <a:pt x="0" y="1456760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3981086" y="0"/>
                  </a:lnTo>
                  <a:close/>
                </a:path>
              </a:pathLst>
            </a:custGeom>
            <a:solidFill>
              <a:srgbClr val="1FE4FF">
                <a:alpha val="42745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63500" y="25400"/>
              <a:ext cx="4092211" cy="16059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03171" y="2924914"/>
            <a:ext cx="15481658" cy="6219086"/>
            <a:chOff x="0" y="0"/>
            <a:chExt cx="4219211" cy="169488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19211" cy="1694885"/>
            </a:xfrm>
            <a:custGeom>
              <a:avLst/>
              <a:gdLst/>
              <a:ahLst/>
              <a:cxnLst/>
              <a:rect l="l" t="t" r="r" b="b"/>
              <a:pathLst>
                <a:path w="4219211" h="1694885">
                  <a:moveTo>
                    <a:pt x="3981086" y="0"/>
                  </a:moveTo>
                  <a:lnTo>
                    <a:pt x="4219211" y="238125"/>
                  </a:lnTo>
                  <a:lnTo>
                    <a:pt x="4219211" y="1456760"/>
                  </a:lnTo>
                  <a:lnTo>
                    <a:pt x="3981086" y="1694885"/>
                  </a:lnTo>
                  <a:lnTo>
                    <a:pt x="238125" y="1694885"/>
                  </a:lnTo>
                  <a:lnTo>
                    <a:pt x="0" y="1456760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3981086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00025" cap="sq">
              <a:gradFill>
                <a:gsLst>
                  <a:gs pos="0">
                    <a:srgbClr val="000EC8">
                      <a:alpha val="100000"/>
                    </a:srgbClr>
                  </a:gs>
                  <a:gs pos="100000">
                    <a:srgbClr val="D736F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63500" y="25400"/>
              <a:ext cx="4092211" cy="16059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3803383" y="1028700"/>
            <a:ext cx="10642020" cy="3792429"/>
          </a:xfrm>
          <a:custGeom>
            <a:avLst/>
            <a:gdLst/>
            <a:ahLst/>
            <a:cxnLst/>
            <a:rect l="l" t="t" r="r" b="b"/>
            <a:pathLst>
              <a:path w="10642020" h="3792429">
                <a:moveTo>
                  <a:pt x="0" y="0"/>
                </a:moveTo>
                <a:lnTo>
                  <a:pt x="10642019" y="0"/>
                </a:lnTo>
                <a:lnTo>
                  <a:pt x="10642019" y="3792429"/>
                </a:lnTo>
                <a:lnTo>
                  <a:pt x="0" y="3792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281449" y="2735143"/>
            <a:ext cx="9725102" cy="1004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7"/>
              </a:lnSpc>
            </a:pPr>
            <a:r>
              <a:rPr lang="en-US" sz="5962" b="1">
                <a:solidFill>
                  <a:srgbClr val="FBFBFB"/>
                </a:solidFill>
                <a:latin typeface="Pattanakarn Bold"/>
                <a:ea typeface="Pattanakarn Bold"/>
                <a:cs typeface="Pattanakarn Bold"/>
                <a:sym typeface="Pattanakarn Bold"/>
              </a:rPr>
              <a:t>Naive Bayes Algorithm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746267" y="4569365"/>
            <a:ext cx="12795467" cy="695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 b="1" i="1">
                <a:solidFill>
                  <a:srgbClr val="FBFBFB"/>
                </a:solidFill>
                <a:latin typeface="Pattanakarn Bold Italics"/>
                <a:ea typeface="Pattanakarn Bold Italics"/>
                <a:cs typeface="Pattanakarn Bold Italics"/>
                <a:sym typeface="Pattanakarn Bold Italics"/>
              </a:rPr>
              <a:t>P(class∣message)∝P(class)∏P(word∣class)</a:t>
            </a:r>
          </a:p>
        </p:txBody>
      </p:sp>
      <p:sp>
        <p:nvSpPr>
          <p:cNvPr id="17" name="Freeform 17"/>
          <p:cNvSpPr/>
          <p:nvPr/>
        </p:nvSpPr>
        <p:spPr>
          <a:xfrm>
            <a:off x="-1290103" y="-1470443"/>
            <a:ext cx="4036370" cy="4107684"/>
          </a:xfrm>
          <a:custGeom>
            <a:avLst/>
            <a:gdLst/>
            <a:ahLst/>
            <a:cxnLst/>
            <a:rect l="l" t="t" r="r" b="b"/>
            <a:pathLst>
              <a:path w="4036370" h="4107684">
                <a:moveTo>
                  <a:pt x="0" y="0"/>
                </a:moveTo>
                <a:lnTo>
                  <a:pt x="4036370" y="0"/>
                </a:lnTo>
                <a:lnTo>
                  <a:pt x="4036370" y="4107684"/>
                </a:lnTo>
                <a:lnTo>
                  <a:pt x="0" y="41076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5683743" y="7547791"/>
            <a:ext cx="4036370" cy="4107684"/>
          </a:xfrm>
          <a:custGeom>
            <a:avLst/>
            <a:gdLst/>
            <a:ahLst/>
            <a:cxnLst/>
            <a:rect l="l" t="t" r="r" b="b"/>
            <a:pathLst>
              <a:path w="4036370" h="4107684">
                <a:moveTo>
                  <a:pt x="0" y="0"/>
                </a:moveTo>
                <a:lnTo>
                  <a:pt x="4036370" y="0"/>
                </a:lnTo>
                <a:lnTo>
                  <a:pt x="4036370" y="4107684"/>
                </a:lnTo>
                <a:lnTo>
                  <a:pt x="0" y="41076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5683743" y="-2908005"/>
            <a:ext cx="4780227" cy="6198025"/>
          </a:xfrm>
          <a:custGeom>
            <a:avLst/>
            <a:gdLst/>
            <a:ahLst/>
            <a:cxnLst/>
            <a:rect l="l" t="t" r="r" b="b"/>
            <a:pathLst>
              <a:path w="4780227" h="6198025">
                <a:moveTo>
                  <a:pt x="0" y="0"/>
                </a:moveTo>
                <a:lnTo>
                  <a:pt x="4780227" y="0"/>
                </a:lnTo>
                <a:lnTo>
                  <a:pt x="4780227" y="6198025"/>
                </a:lnTo>
                <a:lnTo>
                  <a:pt x="0" y="61980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-2429329" y="6502620"/>
            <a:ext cx="4780227" cy="6198025"/>
          </a:xfrm>
          <a:custGeom>
            <a:avLst/>
            <a:gdLst/>
            <a:ahLst/>
            <a:cxnLst/>
            <a:rect l="l" t="t" r="r" b="b"/>
            <a:pathLst>
              <a:path w="4780227" h="6198025">
                <a:moveTo>
                  <a:pt x="0" y="0"/>
                </a:moveTo>
                <a:lnTo>
                  <a:pt x="4780227" y="0"/>
                </a:lnTo>
                <a:lnTo>
                  <a:pt x="4780227" y="6198026"/>
                </a:lnTo>
                <a:lnTo>
                  <a:pt x="0" y="61980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2746267" y="6502620"/>
            <a:ext cx="9444585" cy="2960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4850" lvl="1" indent="-272425" algn="just">
              <a:lnSpc>
                <a:spcPts val="2977"/>
              </a:lnSpc>
              <a:buFont typeface="Arial"/>
              <a:buChar char="•"/>
            </a:pPr>
            <a:r>
              <a:rPr lang="en-US" sz="2523">
                <a:solidFill>
                  <a:srgbClr val="FBFBFB"/>
                </a:solidFill>
                <a:latin typeface="Open Sans"/>
                <a:ea typeface="Open Sans"/>
                <a:cs typeface="Open Sans"/>
                <a:sym typeface="Open Sans"/>
              </a:rPr>
              <a:t>Probabilistic classification algorithm</a:t>
            </a:r>
          </a:p>
          <a:p>
            <a:pPr marL="523261" lvl="1" indent="-261630" algn="just">
              <a:lnSpc>
                <a:spcPts val="2859"/>
              </a:lnSpc>
              <a:buFont typeface="Arial"/>
              <a:buChar char="•"/>
            </a:pPr>
            <a:r>
              <a:rPr lang="en-US" sz="2423">
                <a:solidFill>
                  <a:srgbClr val="FBFBFB"/>
                </a:solidFill>
                <a:latin typeface="Open Sans"/>
                <a:ea typeface="Open Sans"/>
                <a:cs typeface="Open Sans"/>
                <a:sym typeface="Open Sans"/>
              </a:rPr>
              <a:t>Based on Bayes’ Theorem</a:t>
            </a:r>
          </a:p>
          <a:p>
            <a:pPr marL="544850" lvl="1" indent="-272425" algn="just">
              <a:lnSpc>
                <a:spcPts val="2977"/>
              </a:lnSpc>
              <a:buFont typeface="Arial"/>
              <a:buChar char="•"/>
            </a:pPr>
            <a:r>
              <a:rPr lang="en-US" sz="2523">
                <a:solidFill>
                  <a:srgbClr val="FBFBFB"/>
                </a:solidFill>
                <a:latin typeface="Open Sans"/>
                <a:ea typeface="Open Sans"/>
                <a:cs typeface="Open Sans"/>
                <a:sym typeface="Open Sans"/>
              </a:rPr>
              <a:t>Assumes conditional independence of features</a:t>
            </a:r>
          </a:p>
          <a:p>
            <a:pPr marL="544850" lvl="1" indent="-272425" algn="just">
              <a:lnSpc>
                <a:spcPts val="2977"/>
              </a:lnSpc>
              <a:buFont typeface="Arial"/>
              <a:buChar char="•"/>
            </a:pPr>
            <a:r>
              <a:rPr lang="en-US" sz="2523">
                <a:solidFill>
                  <a:srgbClr val="FBFBFB"/>
                </a:solidFill>
                <a:latin typeface="Open Sans"/>
                <a:ea typeface="Open Sans"/>
                <a:cs typeface="Open Sans"/>
                <a:sym typeface="Open Sans"/>
              </a:rPr>
              <a:t>Computes class probabilities from word frequencies</a:t>
            </a:r>
          </a:p>
          <a:p>
            <a:pPr marL="544850" lvl="1" indent="-272425" algn="just">
              <a:lnSpc>
                <a:spcPts val="2977"/>
              </a:lnSpc>
              <a:buFont typeface="Arial"/>
              <a:buChar char="•"/>
            </a:pPr>
            <a:r>
              <a:rPr lang="en-US" sz="2523">
                <a:solidFill>
                  <a:srgbClr val="FBFBFB"/>
                </a:solidFill>
                <a:latin typeface="Open Sans"/>
                <a:ea typeface="Open Sans"/>
                <a:cs typeface="Open Sans"/>
                <a:sym typeface="Open Sans"/>
              </a:rPr>
              <a:t>Efficient and effective for text classification</a:t>
            </a:r>
          </a:p>
          <a:p>
            <a:pPr algn="just">
              <a:lnSpc>
                <a:spcPts val="4393"/>
              </a:lnSpc>
            </a:pPr>
            <a:endParaRPr lang="en-US" sz="2523">
              <a:solidFill>
                <a:srgbClr val="FBFBF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4393"/>
              </a:lnSpc>
            </a:pPr>
            <a:endParaRPr lang="en-US" sz="2523">
              <a:solidFill>
                <a:srgbClr val="FBFBF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079746" y="5573629"/>
            <a:ext cx="6645709" cy="562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3"/>
              </a:lnSpc>
            </a:pPr>
            <a:r>
              <a:rPr lang="en-US" sz="3799" b="1">
                <a:solidFill>
                  <a:srgbClr val="FBFBF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Naive Bayes Algorithm: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9215" y="0"/>
            <a:ext cx="18327215" cy="10287000"/>
            <a:chOff x="0" y="0"/>
            <a:chExt cx="4826921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26921" cy="2709333"/>
            </a:xfrm>
            <a:custGeom>
              <a:avLst/>
              <a:gdLst/>
              <a:ahLst/>
              <a:cxnLst/>
              <a:rect l="l" t="t" r="r" b="b"/>
              <a:pathLst>
                <a:path w="4826921" h="2709333">
                  <a:moveTo>
                    <a:pt x="0" y="0"/>
                  </a:moveTo>
                  <a:lnTo>
                    <a:pt x="4826921" y="0"/>
                  </a:lnTo>
                  <a:lnTo>
                    <a:pt x="4826921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25AD">
                    <a:alpha val="67000"/>
                  </a:srgbClr>
                </a:gs>
                <a:gs pos="50000">
                  <a:srgbClr val="050442">
                    <a:alpha val="67000"/>
                  </a:srgbClr>
                </a:gs>
                <a:gs pos="100000">
                  <a:srgbClr val="691265">
                    <a:alpha val="67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26921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26413" y="-107196"/>
            <a:ext cx="9376759" cy="10394196"/>
          </a:xfrm>
          <a:custGeom>
            <a:avLst/>
            <a:gdLst/>
            <a:ahLst/>
            <a:cxnLst/>
            <a:rect l="l" t="t" r="r" b="b"/>
            <a:pathLst>
              <a:path w="9376759" h="10394196">
                <a:moveTo>
                  <a:pt x="0" y="0"/>
                </a:moveTo>
                <a:lnTo>
                  <a:pt x="9376758" y="0"/>
                </a:lnTo>
                <a:lnTo>
                  <a:pt x="9376758" y="10394196"/>
                </a:lnTo>
                <a:lnTo>
                  <a:pt x="0" y="10394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</a:blip>
            <a:stretch>
              <a:fillRect t="-10213" b="-1021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250345" y="-107196"/>
            <a:ext cx="9376759" cy="10394196"/>
          </a:xfrm>
          <a:custGeom>
            <a:avLst/>
            <a:gdLst/>
            <a:ahLst/>
            <a:cxnLst/>
            <a:rect l="l" t="t" r="r" b="b"/>
            <a:pathLst>
              <a:path w="9376759" h="10394196">
                <a:moveTo>
                  <a:pt x="0" y="0"/>
                </a:moveTo>
                <a:lnTo>
                  <a:pt x="9376759" y="0"/>
                </a:lnTo>
                <a:lnTo>
                  <a:pt x="9376759" y="10394196"/>
                </a:lnTo>
                <a:lnTo>
                  <a:pt x="0" y="10394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</a:blip>
            <a:stretch>
              <a:fillRect t="-10213" b="-10213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614055" y="642231"/>
            <a:ext cx="4281785" cy="4281785"/>
          </a:xfrm>
          <a:custGeom>
            <a:avLst/>
            <a:gdLst/>
            <a:ahLst/>
            <a:cxnLst/>
            <a:rect l="l" t="t" r="r" b="b"/>
            <a:pathLst>
              <a:path w="4281785" h="4281785">
                <a:moveTo>
                  <a:pt x="0" y="0"/>
                </a:moveTo>
                <a:lnTo>
                  <a:pt x="4281785" y="0"/>
                </a:lnTo>
                <a:lnTo>
                  <a:pt x="4281785" y="4281786"/>
                </a:lnTo>
                <a:lnTo>
                  <a:pt x="0" y="42817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 flipV="1">
            <a:off x="1209126" y="1379802"/>
            <a:ext cx="4281785" cy="4281785"/>
          </a:xfrm>
          <a:custGeom>
            <a:avLst/>
            <a:gdLst/>
            <a:ahLst/>
            <a:cxnLst/>
            <a:rect l="l" t="t" r="r" b="b"/>
            <a:pathLst>
              <a:path w="4281785" h="4281785">
                <a:moveTo>
                  <a:pt x="4281785" y="4281786"/>
                </a:moveTo>
                <a:lnTo>
                  <a:pt x="0" y="4281786"/>
                </a:lnTo>
                <a:lnTo>
                  <a:pt x="0" y="0"/>
                </a:lnTo>
                <a:lnTo>
                  <a:pt x="4281785" y="0"/>
                </a:lnTo>
                <a:lnTo>
                  <a:pt x="4281785" y="4281786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93448" y="1379802"/>
            <a:ext cx="3749431" cy="2746676"/>
          </a:xfrm>
          <a:custGeom>
            <a:avLst/>
            <a:gdLst/>
            <a:ahLst/>
            <a:cxnLst/>
            <a:rect l="l" t="t" r="r" b="b"/>
            <a:pathLst>
              <a:path w="3749431" h="2746676">
                <a:moveTo>
                  <a:pt x="0" y="0"/>
                </a:moveTo>
                <a:lnTo>
                  <a:pt x="3749430" y="0"/>
                </a:lnTo>
                <a:lnTo>
                  <a:pt x="3749430" y="2746676"/>
                </a:lnTo>
                <a:lnTo>
                  <a:pt x="0" y="27466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474943" y="2926704"/>
            <a:ext cx="4281785" cy="4281785"/>
          </a:xfrm>
          <a:custGeom>
            <a:avLst/>
            <a:gdLst/>
            <a:ahLst/>
            <a:cxnLst/>
            <a:rect l="l" t="t" r="r" b="b"/>
            <a:pathLst>
              <a:path w="4281785" h="4281785">
                <a:moveTo>
                  <a:pt x="0" y="0"/>
                </a:moveTo>
                <a:lnTo>
                  <a:pt x="4281786" y="0"/>
                </a:lnTo>
                <a:lnTo>
                  <a:pt x="4281786" y="4281786"/>
                </a:lnTo>
                <a:lnTo>
                  <a:pt x="0" y="42817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140921" y="746125"/>
            <a:ext cx="3838736" cy="2774570"/>
          </a:xfrm>
          <a:custGeom>
            <a:avLst/>
            <a:gdLst/>
            <a:ahLst/>
            <a:cxnLst/>
            <a:rect l="l" t="t" r="r" b="b"/>
            <a:pathLst>
              <a:path w="3838736" h="2774570">
                <a:moveTo>
                  <a:pt x="0" y="0"/>
                </a:moveTo>
                <a:lnTo>
                  <a:pt x="3838735" y="0"/>
                </a:lnTo>
                <a:lnTo>
                  <a:pt x="3838735" y="2774570"/>
                </a:lnTo>
                <a:lnTo>
                  <a:pt x="0" y="27745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209126" y="7221919"/>
            <a:ext cx="7744884" cy="1648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375"/>
              </a:lnSpc>
            </a:pPr>
            <a:r>
              <a:rPr lang="en-US" sz="6129">
                <a:solidFill>
                  <a:srgbClr val="FBFBFB"/>
                </a:solidFill>
                <a:latin typeface="Pattanakarn"/>
                <a:ea typeface="Pattanakarn"/>
                <a:cs typeface="Pattanakarn"/>
                <a:sym typeface="Pattanakarn"/>
              </a:rPr>
              <a:t>Model Implementation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8274079" y="6749995"/>
            <a:ext cx="4193815" cy="2621723"/>
            <a:chOff x="0" y="0"/>
            <a:chExt cx="2765450" cy="172879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65450" cy="1728794"/>
            </a:xfrm>
            <a:custGeom>
              <a:avLst/>
              <a:gdLst/>
              <a:ahLst/>
              <a:cxnLst/>
              <a:rect l="l" t="t" r="r" b="b"/>
              <a:pathLst>
                <a:path w="2765450" h="1728794">
                  <a:moveTo>
                    <a:pt x="2527325" y="0"/>
                  </a:moveTo>
                  <a:lnTo>
                    <a:pt x="2765450" y="238125"/>
                  </a:lnTo>
                  <a:lnTo>
                    <a:pt x="2765450" y="1490669"/>
                  </a:lnTo>
                  <a:lnTo>
                    <a:pt x="2527325" y="1728794"/>
                  </a:lnTo>
                  <a:lnTo>
                    <a:pt x="238125" y="1728794"/>
                  </a:lnTo>
                  <a:lnTo>
                    <a:pt x="0" y="1490669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2527325" y="0"/>
                  </a:lnTo>
                  <a:close/>
                </a:path>
              </a:pathLst>
            </a:custGeom>
            <a:solidFill>
              <a:srgbClr val="1FE4FF">
                <a:alpha val="42745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63500" y="25400"/>
              <a:ext cx="2638450" cy="16398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274079" y="6749995"/>
            <a:ext cx="4193815" cy="2621723"/>
            <a:chOff x="0" y="0"/>
            <a:chExt cx="2765450" cy="172879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765450" cy="1728794"/>
            </a:xfrm>
            <a:custGeom>
              <a:avLst/>
              <a:gdLst/>
              <a:ahLst/>
              <a:cxnLst/>
              <a:rect l="l" t="t" r="r" b="b"/>
              <a:pathLst>
                <a:path w="2765450" h="1728794">
                  <a:moveTo>
                    <a:pt x="2527325" y="0"/>
                  </a:moveTo>
                  <a:lnTo>
                    <a:pt x="2765450" y="238125"/>
                  </a:lnTo>
                  <a:lnTo>
                    <a:pt x="2765450" y="1490669"/>
                  </a:lnTo>
                  <a:lnTo>
                    <a:pt x="2527325" y="1728794"/>
                  </a:lnTo>
                  <a:lnTo>
                    <a:pt x="238125" y="1728794"/>
                  </a:lnTo>
                  <a:lnTo>
                    <a:pt x="0" y="1490669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2527325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00025" cap="sq">
              <a:gradFill>
                <a:gsLst>
                  <a:gs pos="0">
                    <a:srgbClr val="000EC8">
                      <a:alpha val="100000"/>
                    </a:srgbClr>
                  </a:gs>
                  <a:gs pos="100000">
                    <a:srgbClr val="D736FF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63500" y="25400"/>
              <a:ext cx="2638450" cy="16398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 flipV="1">
            <a:off x="17607100" y="5909238"/>
            <a:ext cx="299258" cy="4114800"/>
          </a:xfrm>
          <a:custGeom>
            <a:avLst/>
            <a:gdLst/>
            <a:ahLst/>
            <a:cxnLst/>
            <a:rect l="l" t="t" r="r" b="b"/>
            <a:pathLst>
              <a:path w="299258" h="4114800">
                <a:moveTo>
                  <a:pt x="0" y="4114800"/>
                </a:moveTo>
                <a:lnTo>
                  <a:pt x="299258" y="4114800"/>
                </a:lnTo>
                <a:lnTo>
                  <a:pt x="299258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436797" y="476953"/>
            <a:ext cx="299258" cy="4114800"/>
          </a:xfrm>
          <a:custGeom>
            <a:avLst/>
            <a:gdLst/>
            <a:ahLst/>
            <a:cxnLst/>
            <a:rect l="l" t="t" r="r" b="b"/>
            <a:pathLst>
              <a:path w="299258" h="4114800">
                <a:moveTo>
                  <a:pt x="0" y="0"/>
                </a:moveTo>
                <a:lnTo>
                  <a:pt x="299258" y="0"/>
                </a:lnTo>
                <a:lnTo>
                  <a:pt x="2992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5683743" y="-2908005"/>
            <a:ext cx="4780227" cy="6198025"/>
          </a:xfrm>
          <a:custGeom>
            <a:avLst/>
            <a:gdLst/>
            <a:ahLst/>
            <a:cxnLst/>
            <a:rect l="l" t="t" r="r" b="b"/>
            <a:pathLst>
              <a:path w="4780227" h="6198025">
                <a:moveTo>
                  <a:pt x="0" y="0"/>
                </a:moveTo>
                <a:lnTo>
                  <a:pt x="4780227" y="0"/>
                </a:lnTo>
                <a:lnTo>
                  <a:pt x="4780227" y="6198025"/>
                </a:lnTo>
                <a:lnTo>
                  <a:pt x="0" y="61980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-2429329" y="6502620"/>
            <a:ext cx="4780227" cy="6198025"/>
          </a:xfrm>
          <a:custGeom>
            <a:avLst/>
            <a:gdLst/>
            <a:ahLst/>
            <a:cxnLst/>
            <a:rect l="l" t="t" r="r" b="b"/>
            <a:pathLst>
              <a:path w="4780227" h="6198025">
                <a:moveTo>
                  <a:pt x="0" y="0"/>
                </a:moveTo>
                <a:lnTo>
                  <a:pt x="4780227" y="0"/>
                </a:lnTo>
                <a:lnTo>
                  <a:pt x="4780227" y="6198026"/>
                </a:lnTo>
                <a:lnTo>
                  <a:pt x="0" y="61980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4186228" y="476953"/>
            <a:ext cx="10478443" cy="5246370"/>
            <a:chOff x="0" y="0"/>
            <a:chExt cx="1623385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623385" cy="812800"/>
            </a:xfrm>
            <a:custGeom>
              <a:avLst/>
              <a:gdLst/>
              <a:ahLst/>
              <a:cxnLst/>
              <a:rect l="l" t="t" r="r" b="b"/>
              <a:pathLst>
                <a:path w="1623385" h="812800">
                  <a:moveTo>
                    <a:pt x="16993" y="0"/>
                  </a:moveTo>
                  <a:lnTo>
                    <a:pt x="1606392" y="0"/>
                  </a:lnTo>
                  <a:cubicBezTo>
                    <a:pt x="1610899" y="0"/>
                    <a:pt x="1615221" y="1790"/>
                    <a:pt x="1618408" y="4977"/>
                  </a:cubicBezTo>
                  <a:cubicBezTo>
                    <a:pt x="1621595" y="8164"/>
                    <a:pt x="1623385" y="12486"/>
                    <a:pt x="1623385" y="16993"/>
                  </a:cubicBezTo>
                  <a:lnTo>
                    <a:pt x="1623385" y="795807"/>
                  </a:lnTo>
                  <a:cubicBezTo>
                    <a:pt x="1623385" y="800314"/>
                    <a:pt x="1621595" y="804636"/>
                    <a:pt x="1618408" y="807823"/>
                  </a:cubicBezTo>
                  <a:cubicBezTo>
                    <a:pt x="1615221" y="811010"/>
                    <a:pt x="1610899" y="812800"/>
                    <a:pt x="1606392" y="812800"/>
                  </a:cubicBezTo>
                  <a:lnTo>
                    <a:pt x="16993" y="812800"/>
                  </a:lnTo>
                  <a:cubicBezTo>
                    <a:pt x="12486" y="812800"/>
                    <a:pt x="8164" y="811010"/>
                    <a:pt x="4977" y="807823"/>
                  </a:cubicBezTo>
                  <a:cubicBezTo>
                    <a:pt x="1790" y="804636"/>
                    <a:pt x="0" y="800314"/>
                    <a:pt x="0" y="795807"/>
                  </a:cubicBezTo>
                  <a:lnTo>
                    <a:pt x="0" y="16993"/>
                  </a:lnTo>
                  <a:cubicBezTo>
                    <a:pt x="0" y="12486"/>
                    <a:pt x="1790" y="8164"/>
                    <a:pt x="4977" y="4977"/>
                  </a:cubicBezTo>
                  <a:cubicBezTo>
                    <a:pt x="8164" y="1790"/>
                    <a:pt x="12486" y="0"/>
                    <a:pt x="16993" y="0"/>
                  </a:cubicBezTo>
                  <a:close/>
                </a:path>
              </a:pathLst>
            </a:custGeom>
            <a:blipFill>
              <a:blip r:embed="rId10"/>
              <a:stretch>
                <a:fillRect l="-468" r="-468"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8274079" y="7404795"/>
            <a:ext cx="4291607" cy="1567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88" lvl="1" indent="-226694" algn="just">
              <a:lnSpc>
                <a:spcPts val="2477"/>
              </a:lnSpc>
              <a:buFont typeface="Arial"/>
              <a:buChar char="•"/>
            </a:pPr>
            <a:r>
              <a:rPr lang="en-US" sz="2099">
                <a:solidFill>
                  <a:srgbClr val="FBFBFB"/>
                </a:solidFill>
                <a:latin typeface="Open Sans"/>
                <a:ea typeface="Open Sans"/>
                <a:cs typeface="Open Sans"/>
                <a:sym typeface="Open Sans"/>
              </a:rPr>
              <a:t>Multinomial Naive Bayes</a:t>
            </a:r>
          </a:p>
          <a:p>
            <a:pPr marL="453388" lvl="1" indent="-226694" algn="just">
              <a:lnSpc>
                <a:spcPts val="2477"/>
              </a:lnSpc>
              <a:buFont typeface="Arial"/>
              <a:buChar char="•"/>
            </a:pPr>
            <a:r>
              <a:rPr lang="en-US" sz="2099">
                <a:solidFill>
                  <a:srgbClr val="FBFBFB"/>
                </a:solidFill>
                <a:latin typeface="Open Sans"/>
                <a:ea typeface="Open Sans"/>
                <a:cs typeface="Open Sans"/>
                <a:sym typeface="Open Sans"/>
              </a:rPr>
              <a:t>Laplace smoothing</a:t>
            </a:r>
          </a:p>
          <a:p>
            <a:pPr marL="453388" lvl="1" indent="-226694" algn="just">
              <a:lnSpc>
                <a:spcPts val="2477"/>
              </a:lnSpc>
              <a:buFont typeface="Arial"/>
              <a:buChar char="•"/>
            </a:pPr>
            <a:r>
              <a:rPr lang="en-US" sz="2099">
                <a:solidFill>
                  <a:srgbClr val="FBFBFB"/>
                </a:solidFill>
                <a:latin typeface="Open Sans"/>
                <a:ea typeface="Open Sans"/>
                <a:cs typeface="Open Sans"/>
                <a:sym typeface="Open Sans"/>
              </a:rPr>
              <a:t>Log-probability calculation</a:t>
            </a:r>
          </a:p>
          <a:p>
            <a:pPr algn="just">
              <a:lnSpc>
                <a:spcPts val="2477"/>
              </a:lnSpc>
            </a:pPr>
            <a:endParaRPr lang="en-US" sz="2099">
              <a:solidFill>
                <a:srgbClr val="FBFBF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2477"/>
              </a:lnSpc>
            </a:pPr>
            <a:endParaRPr lang="en-US" sz="2099">
              <a:solidFill>
                <a:srgbClr val="FBFBF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9215" y="0"/>
            <a:ext cx="18327215" cy="10287000"/>
            <a:chOff x="0" y="0"/>
            <a:chExt cx="4826921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26921" cy="2709333"/>
            </a:xfrm>
            <a:custGeom>
              <a:avLst/>
              <a:gdLst/>
              <a:ahLst/>
              <a:cxnLst/>
              <a:rect l="l" t="t" r="r" b="b"/>
              <a:pathLst>
                <a:path w="4826921" h="2709333">
                  <a:moveTo>
                    <a:pt x="0" y="0"/>
                  </a:moveTo>
                  <a:lnTo>
                    <a:pt x="4826921" y="0"/>
                  </a:lnTo>
                  <a:lnTo>
                    <a:pt x="4826921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25AD">
                    <a:alpha val="67000"/>
                  </a:srgbClr>
                </a:gs>
                <a:gs pos="50000">
                  <a:srgbClr val="050442">
                    <a:alpha val="67000"/>
                  </a:srgbClr>
                </a:gs>
                <a:gs pos="100000">
                  <a:srgbClr val="691265">
                    <a:alpha val="67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26921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52366" y="0"/>
            <a:ext cx="9376759" cy="10394196"/>
          </a:xfrm>
          <a:custGeom>
            <a:avLst/>
            <a:gdLst/>
            <a:ahLst/>
            <a:cxnLst/>
            <a:rect l="l" t="t" r="r" b="b"/>
            <a:pathLst>
              <a:path w="9376759" h="10394196">
                <a:moveTo>
                  <a:pt x="0" y="0"/>
                </a:moveTo>
                <a:lnTo>
                  <a:pt x="9376758" y="0"/>
                </a:lnTo>
                <a:lnTo>
                  <a:pt x="9376758" y="10394196"/>
                </a:lnTo>
                <a:lnTo>
                  <a:pt x="0" y="10394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</a:blip>
            <a:stretch>
              <a:fillRect t="-10213" b="-1021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124392" y="0"/>
            <a:ext cx="9376759" cy="10394196"/>
          </a:xfrm>
          <a:custGeom>
            <a:avLst/>
            <a:gdLst/>
            <a:ahLst/>
            <a:cxnLst/>
            <a:rect l="l" t="t" r="r" b="b"/>
            <a:pathLst>
              <a:path w="9376759" h="10394196">
                <a:moveTo>
                  <a:pt x="0" y="0"/>
                </a:moveTo>
                <a:lnTo>
                  <a:pt x="9376759" y="0"/>
                </a:lnTo>
                <a:lnTo>
                  <a:pt x="9376759" y="10394196"/>
                </a:lnTo>
                <a:lnTo>
                  <a:pt x="0" y="10394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</a:blip>
            <a:stretch>
              <a:fillRect t="-10213" b="-10213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979149" y="-33256"/>
            <a:ext cx="7245384" cy="6292704"/>
          </a:xfrm>
          <a:custGeom>
            <a:avLst/>
            <a:gdLst/>
            <a:ahLst/>
            <a:cxnLst/>
            <a:rect l="l" t="t" r="r" b="b"/>
            <a:pathLst>
              <a:path w="7245384" h="6292704">
                <a:moveTo>
                  <a:pt x="0" y="0"/>
                </a:moveTo>
                <a:lnTo>
                  <a:pt x="7245384" y="0"/>
                </a:lnTo>
                <a:lnTo>
                  <a:pt x="7245384" y="6292704"/>
                </a:lnTo>
                <a:lnTo>
                  <a:pt x="0" y="62927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143000" y="5565621"/>
            <a:ext cx="16815889" cy="1244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40"/>
              </a:lnSpc>
            </a:pPr>
            <a:r>
              <a:rPr lang="en-US" sz="7242" b="1">
                <a:solidFill>
                  <a:srgbClr val="FBFBFB"/>
                </a:solidFill>
                <a:latin typeface="Pattanakarn Bold"/>
                <a:ea typeface="Pattanakarn Bold"/>
                <a:cs typeface="Pattanakarn Bold"/>
                <a:sym typeface="Pattanakarn Bold"/>
              </a:rPr>
              <a:t>Model Training</a:t>
            </a:r>
          </a:p>
        </p:txBody>
      </p:sp>
      <p:sp>
        <p:nvSpPr>
          <p:cNvPr id="10" name="Freeform 10"/>
          <p:cNvSpPr/>
          <p:nvPr/>
        </p:nvSpPr>
        <p:spPr>
          <a:xfrm rot="2290368" flipH="1">
            <a:off x="6334676" y="103017"/>
            <a:ext cx="3127307" cy="2592202"/>
          </a:xfrm>
          <a:custGeom>
            <a:avLst/>
            <a:gdLst/>
            <a:ahLst/>
            <a:cxnLst/>
            <a:rect l="l" t="t" r="r" b="b"/>
            <a:pathLst>
              <a:path w="3127307" h="2592202">
                <a:moveTo>
                  <a:pt x="3127307" y="0"/>
                </a:moveTo>
                <a:lnTo>
                  <a:pt x="0" y="0"/>
                </a:lnTo>
                <a:lnTo>
                  <a:pt x="0" y="2592203"/>
                </a:lnTo>
                <a:lnTo>
                  <a:pt x="3127307" y="2592203"/>
                </a:lnTo>
                <a:lnTo>
                  <a:pt x="3127307" y="0"/>
                </a:lnTo>
                <a:close/>
              </a:path>
            </a:pathLst>
          </a:custGeom>
          <a:blipFill>
            <a:blip r:embed="rId5"/>
            <a:stretch>
              <a:fillRect l="-7340" r="-7340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900592" y="6786560"/>
            <a:ext cx="4780227" cy="6198025"/>
          </a:xfrm>
          <a:custGeom>
            <a:avLst/>
            <a:gdLst/>
            <a:ahLst/>
            <a:cxnLst/>
            <a:rect l="l" t="t" r="r" b="b"/>
            <a:pathLst>
              <a:path w="4780227" h="6198025">
                <a:moveTo>
                  <a:pt x="0" y="0"/>
                </a:moveTo>
                <a:lnTo>
                  <a:pt x="4780227" y="0"/>
                </a:lnTo>
                <a:lnTo>
                  <a:pt x="4780227" y="6198025"/>
                </a:lnTo>
                <a:lnTo>
                  <a:pt x="0" y="61980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2136684" y="-2459620"/>
            <a:ext cx="4780227" cy="6198025"/>
          </a:xfrm>
          <a:custGeom>
            <a:avLst/>
            <a:gdLst/>
            <a:ahLst/>
            <a:cxnLst/>
            <a:rect l="l" t="t" r="r" b="b"/>
            <a:pathLst>
              <a:path w="4780227" h="6198025">
                <a:moveTo>
                  <a:pt x="0" y="0"/>
                </a:moveTo>
                <a:lnTo>
                  <a:pt x="4780227" y="0"/>
                </a:lnTo>
                <a:lnTo>
                  <a:pt x="4780227" y="6198025"/>
                </a:lnTo>
                <a:lnTo>
                  <a:pt x="0" y="61980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138066" y="5342018"/>
            <a:ext cx="1281066" cy="1834861"/>
          </a:xfrm>
          <a:custGeom>
            <a:avLst/>
            <a:gdLst/>
            <a:ahLst/>
            <a:cxnLst/>
            <a:rect l="l" t="t" r="r" b="b"/>
            <a:pathLst>
              <a:path w="1281066" h="1834861">
                <a:moveTo>
                  <a:pt x="0" y="0"/>
                </a:moveTo>
                <a:lnTo>
                  <a:pt x="1281066" y="0"/>
                </a:lnTo>
                <a:lnTo>
                  <a:pt x="1281066" y="1834860"/>
                </a:lnTo>
                <a:lnTo>
                  <a:pt x="0" y="18348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873500" y="436702"/>
            <a:ext cx="1085389" cy="1554594"/>
          </a:xfrm>
          <a:custGeom>
            <a:avLst/>
            <a:gdLst/>
            <a:ahLst/>
            <a:cxnLst/>
            <a:rect l="l" t="t" r="r" b="b"/>
            <a:pathLst>
              <a:path w="1085389" h="1554594">
                <a:moveTo>
                  <a:pt x="0" y="0"/>
                </a:moveTo>
                <a:lnTo>
                  <a:pt x="1085389" y="0"/>
                </a:lnTo>
                <a:lnTo>
                  <a:pt x="1085389" y="1554594"/>
                </a:lnTo>
                <a:lnTo>
                  <a:pt x="0" y="15545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8876887" y="2656141"/>
            <a:ext cx="9082002" cy="3465574"/>
            <a:chOff x="0" y="0"/>
            <a:chExt cx="2221761" cy="84779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221761" cy="847795"/>
            </a:xfrm>
            <a:custGeom>
              <a:avLst/>
              <a:gdLst/>
              <a:ahLst/>
              <a:cxnLst/>
              <a:rect l="l" t="t" r="r" b="b"/>
              <a:pathLst>
                <a:path w="2221761" h="847795">
                  <a:moveTo>
                    <a:pt x="19606" y="0"/>
                  </a:moveTo>
                  <a:lnTo>
                    <a:pt x="2202155" y="0"/>
                  </a:lnTo>
                  <a:cubicBezTo>
                    <a:pt x="2207355" y="0"/>
                    <a:pt x="2212342" y="2066"/>
                    <a:pt x="2216018" y="5743"/>
                  </a:cubicBezTo>
                  <a:cubicBezTo>
                    <a:pt x="2219695" y="9419"/>
                    <a:pt x="2221761" y="14406"/>
                    <a:pt x="2221761" y="19606"/>
                  </a:cubicBezTo>
                  <a:lnTo>
                    <a:pt x="2221761" y="828189"/>
                  </a:lnTo>
                  <a:cubicBezTo>
                    <a:pt x="2221761" y="839017"/>
                    <a:pt x="2212983" y="847795"/>
                    <a:pt x="2202155" y="847795"/>
                  </a:cubicBezTo>
                  <a:lnTo>
                    <a:pt x="19606" y="847795"/>
                  </a:lnTo>
                  <a:cubicBezTo>
                    <a:pt x="14406" y="847795"/>
                    <a:pt x="9419" y="845729"/>
                    <a:pt x="5743" y="842053"/>
                  </a:cubicBezTo>
                  <a:cubicBezTo>
                    <a:pt x="2066" y="838376"/>
                    <a:pt x="0" y="833389"/>
                    <a:pt x="0" y="828189"/>
                  </a:cubicBezTo>
                  <a:lnTo>
                    <a:pt x="0" y="19606"/>
                  </a:lnTo>
                  <a:cubicBezTo>
                    <a:pt x="0" y="8778"/>
                    <a:pt x="8778" y="0"/>
                    <a:pt x="19606" y="0"/>
                  </a:cubicBezTo>
                  <a:close/>
                </a:path>
              </a:pathLst>
            </a:custGeom>
            <a:blipFill>
              <a:blip r:embed="rId9"/>
              <a:stretch>
                <a:fillRect l="-8117" r="-8117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-4122200" y="7518020"/>
            <a:ext cx="16815889" cy="1251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FBFBFB"/>
                </a:solidFill>
                <a:latin typeface="Open Sans"/>
                <a:ea typeface="Open Sans"/>
                <a:cs typeface="Open Sans"/>
                <a:sym typeface="Open Sans"/>
              </a:rPr>
              <a:t>Training on train data only</a:t>
            </a:r>
          </a:p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FBFBFB"/>
                </a:solidFill>
                <a:latin typeface="Open Sans"/>
                <a:ea typeface="Open Sans"/>
                <a:cs typeface="Open Sans"/>
                <a:sym typeface="Open Sans"/>
              </a:rPr>
              <a:t>Validation and test used separately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5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9215" y="0"/>
            <a:ext cx="18327215" cy="10287000"/>
            <a:chOff x="0" y="0"/>
            <a:chExt cx="4826921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26921" cy="2709333"/>
            </a:xfrm>
            <a:custGeom>
              <a:avLst/>
              <a:gdLst/>
              <a:ahLst/>
              <a:cxnLst/>
              <a:rect l="l" t="t" r="r" b="b"/>
              <a:pathLst>
                <a:path w="4826921" h="2709333">
                  <a:moveTo>
                    <a:pt x="0" y="0"/>
                  </a:moveTo>
                  <a:lnTo>
                    <a:pt x="4826921" y="0"/>
                  </a:lnTo>
                  <a:lnTo>
                    <a:pt x="4826921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25AD">
                    <a:alpha val="46000"/>
                  </a:srgbClr>
                </a:gs>
                <a:gs pos="50000">
                  <a:srgbClr val="050442">
                    <a:alpha val="46000"/>
                  </a:srgbClr>
                </a:gs>
                <a:gs pos="100000">
                  <a:srgbClr val="691265">
                    <a:alpha val="4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26921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52366" y="0"/>
            <a:ext cx="9376759" cy="10394196"/>
          </a:xfrm>
          <a:custGeom>
            <a:avLst/>
            <a:gdLst/>
            <a:ahLst/>
            <a:cxnLst/>
            <a:rect l="l" t="t" r="r" b="b"/>
            <a:pathLst>
              <a:path w="9376759" h="10394196">
                <a:moveTo>
                  <a:pt x="0" y="0"/>
                </a:moveTo>
                <a:lnTo>
                  <a:pt x="9376758" y="0"/>
                </a:lnTo>
                <a:lnTo>
                  <a:pt x="9376758" y="10394196"/>
                </a:lnTo>
                <a:lnTo>
                  <a:pt x="0" y="10394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</a:blip>
            <a:stretch>
              <a:fillRect t="-10213" b="-1021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124392" y="0"/>
            <a:ext cx="9376759" cy="10394196"/>
          </a:xfrm>
          <a:custGeom>
            <a:avLst/>
            <a:gdLst/>
            <a:ahLst/>
            <a:cxnLst/>
            <a:rect l="l" t="t" r="r" b="b"/>
            <a:pathLst>
              <a:path w="9376759" h="10394196">
                <a:moveTo>
                  <a:pt x="0" y="0"/>
                </a:moveTo>
                <a:lnTo>
                  <a:pt x="9376759" y="0"/>
                </a:lnTo>
                <a:lnTo>
                  <a:pt x="9376759" y="10394196"/>
                </a:lnTo>
                <a:lnTo>
                  <a:pt x="0" y="10394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</a:blip>
            <a:stretch>
              <a:fillRect t="-10213" b="-10213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51718" y="274216"/>
            <a:ext cx="10545053" cy="3258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064"/>
              </a:lnSpc>
            </a:pPr>
            <a:r>
              <a:rPr lang="en-US" sz="9332">
                <a:solidFill>
                  <a:srgbClr val="FBFBFB"/>
                </a:solidFill>
                <a:latin typeface="Pattanakarn"/>
                <a:ea typeface="Pattanakarn"/>
                <a:cs typeface="Pattanakarn"/>
                <a:sym typeface="Pattanakarn"/>
              </a:rPr>
              <a:t>Results</a:t>
            </a:r>
          </a:p>
          <a:p>
            <a:pPr algn="l">
              <a:lnSpc>
                <a:spcPts val="13064"/>
              </a:lnSpc>
            </a:pPr>
            <a:endParaRPr lang="en-US" sz="9332">
              <a:solidFill>
                <a:srgbClr val="FBFBFB"/>
              </a:solidFill>
              <a:latin typeface="Pattanakarn"/>
              <a:ea typeface="Pattanakarn"/>
              <a:cs typeface="Pattanakarn"/>
              <a:sym typeface="Pattanakarn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-252366" y="8930654"/>
            <a:ext cx="5460766" cy="655292"/>
          </a:xfrm>
          <a:custGeom>
            <a:avLst/>
            <a:gdLst/>
            <a:ahLst/>
            <a:cxnLst/>
            <a:rect l="l" t="t" r="r" b="b"/>
            <a:pathLst>
              <a:path w="5460766" h="655292">
                <a:moveTo>
                  <a:pt x="0" y="0"/>
                </a:moveTo>
                <a:lnTo>
                  <a:pt x="5460765" y="0"/>
                </a:lnTo>
                <a:lnTo>
                  <a:pt x="5460765" y="655292"/>
                </a:lnTo>
                <a:lnTo>
                  <a:pt x="0" y="655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10784800" y="967354"/>
            <a:ext cx="6055943" cy="6055943"/>
          </a:xfrm>
          <a:custGeom>
            <a:avLst/>
            <a:gdLst/>
            <a:ahLst/>
            <a:cxnLst/>
            <a:rect l="l" t="t" r="r" b="b"/>
            <a:pathLst>
              <a:path w="6055943" h="6055943">
                <a:moveTo>
                  <a:pt x="6055943" y="0"/>
                </a:moveTo>
                <a:lnTo>
                  <a:pt x="0" y="0"/>
                </a:lnTo>
                <a:lnTo>
                  <a:pt x="0" y="6055944"/>
                </a:lnTo>
                <a:lnTo>
                  <a:pt x="6055943" y="6055944"/>
                </a:lnTo>
                <a:lnTo>
                  <a:pt x="6055943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55726">
            <a:off x="12378368" y="2236051"/>
            <a:ext cx="7039037" cy="7624100"/>
          </a:xfrm>
          <a:custGeom>
            <a:avLst/>
            <a:gdLst/>
            <a:ahLst/>
            <a:cxnLst/>
            <a:rect l="l" t="t" r="r" b="b"/>
            <a:pathLst>
              <a:path w="7039037" h="7624100">
                <a:moveTo>
                  <a:pt x="0" y="0"/>
                </a:moveTo>
                <a:lnTo>
                  <a:pt x="7039037" y="0"/>
                </a:lnTo>
                <a:lnTo>
                  <a:pt x="7039037" y="7624100"/>
                </a:lnTo>
                <a:lnTo>
                  <a:pt x="0" y="76241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2136684" y="-2459620"/>
            <a:ext cx="4780227" cy="6198025"/>
          </a:xfrm>
          <a:custGeom>
            <a:avLst/>
            <a:gdLst/>
            <a:ahLst/>
            <a:cxnLst/>
            <a:rect l="l" t="t" r="r" b="b"/>
            <a:pathLst>
              <a:path w="4780227" h="6198025">
                <a:moveTo>
                  <a:pt x="0" y="0"/>
                </a:moveTo>
                <a:lnTo>
                  <a:pt x="4780227" y="0"/>
                </a:lnTo>
                <a:lnTo>
                  <a:pt x="4780227" y="6198025"/>
                </a:lnTo>
                <a:lnTo>
                  <a:pt x="0" y="61980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897886" y="0"/>
            <a:ext cx="4780227" cy="6198025"/>
          </a:xfrm>
          <a:custGeom>
            <a:avLst/>
            <a:gdLst/>
            <a:ahLst/>
            <a:cxnLst/>
            <a:rect l="l" t="t" r="r" b="b"/>
            <a:pathLst>
              <a:path w="4780227" h="6198025">
                <a:moveTo>
                  <a:pt x="0" y="0"/>
                </a:moveTo>
                <a:lnTo>
                  <a:pt x="4780228" y="0"/>
                </a:lnTo>
                <a:lnTo>
                  <a:pt x="4780228" y="6198025"/>
                </a:lnTo>
                <a:lnTo>
                  <a:pt x="0" y="61980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4339829">
            <a:off x="-1361414" y="433843"/>
            <a:ext cx="4780227" cy="6198025"/>
          </a:xfrm>
          <a:custGeom>
            <a:avLst/>
            <a:gdLst/>
            <a:ahLst/>
            <a:cxnLst/>
            <a:rect l="l" t="t" r="r" b="b"/>
            <a:pathLst>
              <a:path w="4780227" h="6198025">
                <a:moveTo>
                  <a:pt x="0" y="0"/>
                </a:moveTo>
                <a:lnTo>
                  <a:pt x="4780228" y="0"/>
                </a:lnTo>
                <a:lnTo>
                  <a:pt x="4780228" y="6198025"/>
                </a:lnTo>
                <a:lnTo>
                  <a:pt x="0" y="61980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919288" y="3738405"/>
            <a:ext cx="8409915" cy="5246370"/>
            <a:chOff x="0" y="0"/>
            <a:chExt cx="1302916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02916" cy="812800"/>
            </a:xfrm>
            <a:custGeom>
              <a:avLst/>
              <a:gdLst/>
              <a:ahLst/>
              <a:cxnLst/>
              <a:rect l="l" t="t" r="r" b="b"/>
              <a:pathLst>
                <a:path w="1302916" h="812800">
                  <a:moveTo>
                    <a:pt x="21173" y="0"/>
                  </a:moveTo>
                  <a:lnTo>
                    <a:pt x="1281743" y="0"/>
                  </a:lnTo>
                  <a:cubicBezTo>
                    <a:pt x="1293436" y="0"/>
                    <a:pt x="1302916" y="9480"/>
                    <a:pt x="1302916" y="21173"/>
                  </a:cubicBezTo>
                  <a:lnTo>
                    <a:pt x="1302916" y="791627"/>
                  </a:lnTo>
                  <a:cubicBezTo>
                    <a:pt x="1302916" y="803320"/>
                    <a:pt x="1293436" y="812800"/>
                    <a:pt x="1281743" y="812800"/>
                  </a:cubicBezTo>
                  <a:lnTo>
                    <a:pt x="21173" y="812800"/>
                  </a:lnTo>
                  <a:cubicBezTo>
                    <a:pt x="9480" y="812800"/>
                    <a:pt x="0" y="803320"/>
                    <a:pt x="0" y="791627"/>
                  </a:cubicBezTo>
                  <a:lnTo>
                    <a:pt x="0" y="21173"/>
                  </a:lnTo>
                  <a:cubicBezTo>
                    <a:pt x="0" y="9480"/>
                    <a:pt x="9480" y="0"/>
                    <a:pt x="21173" y="0"/>
                  </a:cubicBezTo>
                  <a:close/>
                </a:path>
              </a:pathLst>
            </a:custGeom>
            <a:blipFill>
              <a:blip r:embed="rId9"/>
              <a:stretch>
                <a:fillRect t="-10449" b="-10449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6505071" y="238669"/>
            <a:ext cx="6251257" cy="2089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BFBFB"/>
                </a:solidFill>
                <a:latin typeface="Open Sans"/>
                <a:ea typeface="Open Sans"/>
                <a:cs typeface="Open Sans"/>
                <a:sym typeface="Open Sans"/>
              </a:rPr>
              <a:t>Validation accuracy: 96.7%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BFBFB"/>
                </a:solidFill>
                <a:latin typeface="Open Sans"/>
                <a:ea typeface="Open Sans"/>
                <a:cs typeface="Open Sans"/>
                <a:sym typeface="Open Sans"/>
              </a:rPr>
              <a:t>Test accuracy: 98.3%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BFBFB"/>
                </a:solidFill>
                <a:latin typeface="Open Sans"/>
                <a:ea typeface="Open Sans"/>
                <a:cs typeface="Open Sans"/>
                <a:sym typeface="Open Sans"/>
              </a:rPr>
              <a:t>Requirement satisfied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</Words>
  <Application>Microsoft Office PowerPoint</Application>
  <PresentationFormat>Произвольный</PresentationFormat>
  <Paragraphs>43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Open Sans</vt:lpstr>
      <vt:lpstr>Pattanakarn</vt:lpstr>
      <vt:lpstr>Pattanakarn Bold</vt:lpstr>
      <vt:lpstr>Arial</vt:lpstr>
      <vt:lpstr>Calibri</vt:lpstr>
      <vt:lpstr>Pattanakarn Bold Italics</vt:lpstr>
      <vt:lpstr>Open Sans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Purple Gradient Illustrative Artificial Intelligence Presentation</dc:title>
  <cp:lastModifiedBy>Ilyas Shakirkhozha</cp:lastModifiedBy>
  <cp:revision>2</cp:revision>
  <dcterms:created xsi:type="dcterms:W3CDTF">2006-08-16T00:00:00Z</dcterms:created>
  <dcterms:modified xsi:type="dcterms:W3CDTF">2025-12-16T15:26:31Z</dcterms:modified>
  <dc:identifier>DAG7r5bK2ac</dc:identifier>
</cp:coreProperties>
</file>